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7" r:id="rId2"/>
    <p:sldId id="258" r:id="rId3"/>
    <p:sldId id="259" r:id="rId4"/>
    <p:sldId id="260" r:id="rId5"/>
    <p:sldId id="271" r:id="rId6"/>
    <p:sldId id="273" r:id="rId7"/>
    <p:sldId id="274" r:id="rId8"/>
    <p:sldId id="261" r:id="rId9"/>
    <p:sldId id="262" r:id="rId10"/>
    <p:sldId id="263" r:id="rId11"/>
    <p:sldId id="264" r:id="rId12"/>
    <p:sldId id="265" r:id="rId13"/>
    <p:sldId id="268" r:id="rId14"/>
    <p:sldId id="267" r:id="rId15"/>
    <p:sldId id="270" r:id="rId16"/>
    <p:sldId id="266"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xiu Wu" initials="YW" lastIdx="1" clrIdx="0">
    <p:extLst>
      <p:ext uri="{19B8F6BF-5375-455C-9EA6-DF929625EA0E}">
        <p15:presenceInfo xmlns:p15="http://schemas.microsoft.com/office/powerpoint/2012/main" userId="S::ywu@cmri.org.au::007299c0-ce98-4971-a6b0-5c052e52e9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35959"/>
    <a:srgbClr val="107EA0"/>
    <a:srgbClr val="CC7171"/>
    <a:srgbClr val="85D9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22" autoAdjust="0"/>
    <p:restoredTop sz="87035" autoAdjust="0"/>
  </p:normalViewPr>
  <p:slideViewPr>
    <p:cSldViewPr snapToGrid="0">
      <p:cViewPr>
        <p:scale>
          <a:sx n="149" d="100"/>
          <a:sy n="149" d="100"/>
        </p:scale>
        <p:origin x="6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F1628-C033-4CBB-8F4A-EC058DF4794F}" type="datetimeFigureOut">
              <a:rPr lang="en-AU" smtClean="0"/>
              <a:t>30/7/20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4551A-92BF-4362-9A88-DFCFA1B14482}" type="slidenum">
              <a:rPr lang="en-AU" smtClean="0"/>
              <a:t>‹#›</a:t>
            </a:fld>
            <a:endParaRPr lang="en-AU"/>
          </a:p>
        </p:txBody>
      </p:sp>
    </p:spTree>
    <p:extLst>
      <p:ext uri="{BB962C8B-B14F-4D97-AF65-F5344CB8AC3E}">
        <p14:creationId xmlns:p14="http://schemas.microsoft.com/office/powerpoint/2010/main" val="2351272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5</a:t>
            </a:fld>
            <a:endParaRPr lang="en-AU"/>
          </a:p>
        </p:txBody>
      </p:sp>
    </p:spTree>
    <p:extLst>
      <p:ext uri="{BB962C8B-B14F-4D97-AF65-F5344CB8AC3E}">
        <p14:creationId xmlns:p14="http://schemas.microsoft.com/office/powerpoint/2010/main" val="88869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6</a:t>
            </a:fld>
            <a:endParaRPr lang="en-AU"/>
          </a:p>
        </p:txBody>
      </p:sp>
    </p:spTree>
    <p:extLst>
      <p:ext uri="{BB962C8B-B14F-4D97-AF65-F5344CB8AC3E}">
        <p14:creationId xmlns:p14="http://schemas.microsoft.com/office/powerpoint/2010/main" val="91867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effectLst/>
                <a:latin typeface="+mn-lt"/>
                <a:ea typeface="+mn-ea"/>
                <a:cs typeface="+mn-cs"/>
              </a:rPr>
              <a:t>Copy number analysis of JFCF-6 cell lines. </a:t>
            </a:r>
            <a:r>
              <a:rPr lang="en-AU"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WGS copy number results of JFCF-6 parental cell (P15) and immortalized cell lines. The colour in figure scales from blue (loss) to white(neutral) and to red (amplification). 7q is highlighted as most ALT cell present loss in this region while TEL cells do not. </a:t>
            </a:r>
            <a:r>
              <a:rPr lang="en-AU" sz="1200" b="1" kern="1200" dirty="0">
                <a:solidFill>
                  <a:schemeClr val="tx1"/>
                </a:solidFill>
                <a:effectLst/>
                <a:latin typeface="+mn-lt"/>
                <a:ea typeface="+mn-ea"/>
                <a:cs typeface="+mn-cs"/>
              </a:rPr>
              <a:t>(b) (c) </a:t>
            </a:r>
            <a:r>
              <a:rPr lang="en-AU" sz="1200" kern="1200" dirty="0">
                <a:solidFill>
                  <a:schemeClr val="tx1"/>
                </a:solidFill>
                <a:effectLst/>
                <a:latin typeface="+mn-lt"/>
                <a:ea typeface="+mn-ea"/>
                <a:cs typeface="+mn-cs"/>
              </a:rPr>
              <a:t>The frequency of copy number variance shown in ALT and TEL groups.  </a:t>
            </a:r>
            <a:r>
              <a:rPr lang="en-US" altLang="zh-CN" sz="1200" kern="1200" dirty="0">
                <a:solidFill>
                  <a:schemeClr val="tx1"/>
                </a:solidFill>
                <a:effectLst/>
                <a:latin typeface="+mn-lt"/>
                <a:ea typeface="+mn-ea"/>
                <a:cs typeface="+mn-cs"/>
              </a:rPr>
              <a:t>R</a:t>
            </a:r>
            <a:r>
              <a:rPr lang="en-AU" sz="1200" kern="1200" dirty="0">
                <a:solidFill>
                  <a:schemeClr val="tx1"/>
                </a:solidFill>
                <a:effectLst/>
                <a:latin typeface="+mn-lt"/>
                <a:ea typeface="+mn-ea"/>
                <a:cs typeface="+mn-cs"/>
              </a:rPr>
              <a:t>ed col</a:t>
            </a:r>
            <a:r>
              <a:rPr lang="en-US" altLang="zh-CN" sz="1200" kern="1200" dirty="0">
                <a:solidFill>
                  <a:schemeClr val="tx1"/>
                </a:solidFill>
                <a:effectLst/>
                <a:latin typeface="+mn-lt"/>
                <a:ea typeface="+mn-ea"/>
                <a:cs typeface="+mn-cs"/>
              </a:rPr>
              <a:t>our</a:t>
            </a:r>
            <a:r>
              <a:rPr lang="en-AU" sz="1200" kern="1200" dirty="0">
                <a:solidFill>
                  <a:schemeClr val="tx1"/>
                </a:solidFill>
                <a:effectLst/>
                <a:latin typeface="+mn-lt"/>
                <a:ea typeface="+mn-ea"/>
                <a:cs typeface="+mn-cs"/>
              </a:rPr>
              <a:t> indicates gain and blue colour demonstrates loss. </a:t>
            </a:r>
          </a:p>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8</a:t>
            </a:fld>
            <a:endParaRPr lang="en-AU"/>
          </a:p>
        </p:txBody>
      </p:sp>
    </p:spTree>
    <p:extLst>
      <p:ext uri="{BB962C8B-B14F-4D97-AF65-F5344CB8AC3E}">
        <p14:creationId xmlns:p14="http://schemas.microsoft.com/office/powerpoint/2010/main" val="3658330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Impact of Copy Number abundance (CNA) on RNA and protein expressions.</a:t>
            </a:r>
          </a:p>
          <a:p>
            <a:r>
              <a:rPr lang="en-US" b="0" dirty="0"/>
              <a:t>(a) The upper panels present the correlation of copy number abundance ( x-axis) with RNA (right) and protein (left) expression levels ( y-axis) among JFCF-6 immortal cell lines. On both axis, genes are ordered based on location. Significant correlations ( Spearman correlation, BH adjusted p-value &lt; 0.01) are highlighted in red (positive) and green (negative). The lower panels shows the number of significant correlations between CNV and RNA/protein. Blue bars shows the correlations specific to RNA or protein while the black bars indicate the common correlation in mRNA and protein.  CNV on 7q, 10q  and 20q show significant </a:t>
            </a:r>
            <a:r>
              <a:rPr lang="en-AU" dirty="0"/>
              <a:t>trans-affection on gene expressions. (b) Correlations of mRNA and protein expressions in JFCF-6 immortal cell lines ( Pearson correlation). (c) Scatter plots depict protein (x-axis) and RNA expressions (y-axis). Genes localized on 7q, 10q and 20q are highlighted in different colours.   </a:t>
            </a:r>
            <a:endParaRPr lang="en-AU" b="0" dirty="0"/>
          </a:p>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9</a:t>
            </a:fld>
            <a:endParaRPr lang="en-AU"/>
          </a:p>
        </p:txBody>
      </p:sp>
    </p:spTree>
    <p:extLst>
      <p:ext uri="{BB962C8B-B14F-4D97-AF65-F5344CB8AC3E}">
        <p14:creationId xmlns:p14="http://schemas.microsoft.com/office/powerpoint/2010/main" val="205579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Quantitative proteomics of JFCF-6 cell lines</a:t>
            </a:r>
          </a:p>
          <a:p>
            <a:r>
              <a:rPr lang="en-AU" b="0" dirty="0"/>
              <a:t>(a) </a:t>
            </a:r>
            <a:r>
              <a:rPr lang="en-US" b="0" dirty="0"/>
              <a:t>Heat map of the 4,541 proteins from the quantitative proteomic data presents the unsupervised clustering of all JFCF-6 cell lines, showing distinctions between mortal, ALT and TEL cells. (b) </a:t>
            </a:r>
            <a:r>
              <a:rPr lang="en-AU" b="0" dirty="0"/>
              <a:t>Principal component analysis (PCA) of all proteins detected in JFCF-6 immortal cell lines shows the unsupervised clustering of ALT and TEL cells. (c) Volcano plot (</a:t>
            </a:r>
            <a:r>
              <a:rPr lang="en-AU" dirty="0"/>
              <a:t>log2-Fold change vs  –log10(p-value)) </a:t>
            </a:r>
            <a:r>
              <a:rPr lang="en-AU" b="0" dirty="0"/>
              <a:t>shows the significantly differentially expressed proteins which were filtered using p-value &lt; 0.05 and abs |log2(fold change)| &gt;= 0.5. The proteins significantly upregulated in ALT cells are shown in red colour and the ones upregulated in TEL+ cells are highlighted in green. Black dots highlight the differentially expressed TM proteins. (d) Over representation enrichment results showing the top10 GO biological processes ( FDR &lt; 0.01) of the genes significantly upregulated in ALT cells. The colour of bar indicates FDR significance and the x-axis presents the gene enrichment ratio of corresponding GO terms. For the proteins significantly upregulated in TEL cells, no GO terms pass the significance threshold ( FDR &lt; 0.05).  (e) Over representation analysis shows the top enriched chromosomal locations ( FDR &lt; 0.05) of the genes significantly upregulated in TEL+ cells. For the genes significantly upregulated in ALT+ cell lines, there is no enriched chromosomal locations that pass the FDR significance cut-off (0.05). (f)(g)  GSEA analysis shows the top10 GO terms of the genes upregulated in ALT+ (reds) and TEL+ (greens) cells separately. The colour scale of bars suggest the FDR significance and the x-axis shows the normalized enrichment score. </a:t>
            </a:r>
            <a:endParaRPr lang="en-AU" dirty="0"/>
          </a:p>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10</a:t>
            </a:fld>
            <a:endParaRPr lang="en-AU"/>
          </a:p>
        </p:txBody>
      </p:sp>
    </p:spTree>
    <p:extLst>
      <p:ext uri="{BB962C8B-B14F-4D97-AF65-F5344CB8AC3E}">
        <p14:creationId xmlns:p14="http://schemas.microsoft.com/office/powerpoint/2010/main" val="10815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Proteomic data quality check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a:t>
            </a:r>
            <a:r>
              <a:rPr lang="en-US" dirty="0" err="1"/>
              <a:t>sne</a:t>
            </a:r>
            <a:r>
              <a:rPr lang="en-US" dirty="0"/>
              <a:t> plot of the JFCF-6 cell samples. </a:t>
            </a:r>
            <a:r>
              <a:rPr lang="en-US" sz="1200" dirty="0"/>
              <a:t>Each cell line has biological replicates from independent cell cultures. Left figure show the clustering of replicates from the same cell line. Right shows the clustering of different cell groups. (b) Coefficient of variation of different cell lines. (c) Heatmap shows the Pearson correlations of JFCF-6 samples. (d) Dot plot shows the Pearson correlation R values of JFCF-6 replicate samples. The median value is 0.975 which was highlighted in the figure. (e) Missing rate of each cell line after the merge of biological replicates. </a:t>
            </a:r>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14</a:t>
            </a:fld>
            <a:endParaRPr lang="en-AU"/>
          </a:p>
        </p:txBody>
      </p:sp>
    </p:spTree>
    <p:extLst>
      <p:ext uri="{BB962C8B-B14F-4D97-AF65-F5344CB8AC3E}">
        <p14:creationId xmlns:p14="http://schemas.microsoft.com/office/powerpoint/2010/main" val="4050197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a:t>
            </a:r>
            <a:r>
              <a:rPr lang="en-US" dirty="0" err="1"/>
              <a:t>sne</a:t>
            </a:r>
            <a:r>
              <a:rPr lang="en-US" dirty="0"/>
              <a:t> plot of the JFCF-6 cell samples. </a:t>
            </a:r>
            <a:r>
              <a:rPr lang="en-US" sz="1200" dirty="0"/>
              <a:t>Each cell line has biological triplicates from independent cell cultures ( JFCF-6/T.1J/1.3C has six biological repeats). Different colors </a:t>
            </a:r>
            <a:r>
              <a:rPr lang="en-US" sz="1200" dirty="0" err="1"/>
              <a:t>hight</a:t>
            </a:r>
            <a:r>
              <a:rPr lang="en-US" sz="1200" dirty="0"/>
              <a:t> different cell lines. (b) Clustering map of JFCF-6 samples.   </a:t>
            </a:r>
            <a:endParaRPr lang="en-AU" dirty="0"/>
          </a:p>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15</a:t>
            </a:fld>
            <a:endParaRPr lang="en-AU"/>
          </a:p>
        </p:txBody>
      </p:sp>
    </p:spTree>
    <p:extLst>
      <p:ext uri="{BB962C8B-B14F-4D97-AF65-F5344CB8AC3E}">
        <p14:creationId xmlns:p14="http://schemas.microsoft.com/office/powerpoint/2010/main" val="3015167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lumMod val="50000"/>
                  </a:schemeClr>
                </a:solidFill>
              </a:rPr>
              <a:t>Telomere maintenance relevant somatic mutations</a:t>
            </a:r>
          </a:p>
          <a:p>
            <a:r>
              <a:rPr lang="en-AU" sz="1200" b="1" kern="1200" dirty="0">
                <a:solidFill>
                  <a:schemeClr val="tx1"/>
                </a:solidFill>
                <a:effectLst/>
                <a:latin typeface="+mn-lt"/>
                <a:ea typeface="+mn-ea"/>
                <a:cs typeface="+mn-cs"/>
              </a:rPr>
              <a:t>(a) </a:t>
            </a:r>
            <a:r>
              <a:rPr lang="en-AU" sz="1200" kern="1200" dirty="0">
                <a:solidFill>
                  <a:schemeClr val="tx1"/>
                </a:solidFill>
                <a:effectLst/>
                <a:latin typeface="+mn-lt"/>
                <a:ea typeface="+mn-ea"/>
                <a:cs typeface="+mn-cs"/>
              </a:rPr>
              <a:t>heatmap presents non-silent mutations in TM-associated genes which were filtered based on </a:t>
            </a:r>
            <a:r>
              <a:rPr lang="en-AU" sz="1200" kern="1200" dirty="0" err="1">
                <a:solidFill>
                  <a:schemeClr val="tx1"/>
                </a:solidFill>
                <a:effectLst/>
                <a:latin typeface="+mn-lt"/>
                <a:ea typeface="+mn-ea"/>
                <a:cs typeface="+mn-cs"/>
              </a:rPr>
              <a:t>TelNet</a:t>
            </a:r>
            <a:r>
              <a:rPr lang="en-AU" sz="1200" kern="1200" dirty="0">
                <a:solidFill>
                  <a:schemeClr val="tx1"/>
                </a:solidFill>
                <a:effectLst/>
                <a:latin typeface="+mn-lt"/>
                <a:ea typeface="+mn-ea"/>
                <a:cs typeface="+mn-cs"/>
              </a:rPr>
              <a:t> database. </a:t>
            </a:r>
            <a:r>
              <a:rPr lang="en-AU" sz="1200" b="1" kern="1200" dirty="0">
                <a:solidFill>
                  <a:schemeClr val="tx1"/>
                </a:solidFill>
                <a:effectLst/>
                <a:latin typeface="+mn-lt"/>
                <a:ea typeface="+mn-ea"/>
                <a:cs typeface="+mn-cs"/>
              </a:rPr>
              <a:t>(b) </a:t>
            </a:r>
            <a:r>
              <a:rPr lang="en-AU" sz="1200" kern="1200" dirty="0">
                <a:solidFill>
                  <a:schemeClr val="tx1"/>
                </a:solidFill>
                <a:effectLst/>
                <a:latin typeface="+mn-lt"/>
                <a:ea typeface="+mn-ea"/>
                <a:cs typeface="+mn-cs"/>
              </a:rPr>
              <a:t>Venn diagram displays the common and distinct numbers of mutated TM genes in different cell groups.  </a:t>
            </a:r>
            <a:r>
              <a:rPr lang="en-AU" sz="1200" b="1" kern="1200" dirty="0">
                <a:solidFill>
                  <a:schemeClr val="tx1"/>
                </a:solidFill>
                <a:effectLst/>
                <a:latin typeface="+mn-lt"/>
                <a:ea typeface="+mn-ea"/>
                <a:cs typeface="+mn-cs"/>
              </a:rPr>
              <a:t>(c) </a:t>
            </a:r>
            <a:r>
              <a:rPr lang="en-AU" sz="1200" kern="1200" dirty="0">
                <a:solidFill>
                  <a:schemeClr val="tx1"/>
                </a:solidFill>
                <a:effectLst/>
                <a:latin typeface="+mn-lt"/>
                <a:ea typeface="+mn-ea"/>
                <a:cs typeface="+mn-cs"/>
              </a:rPr>
              <a:t>Top enriched pathways of mutated TM genes in ALT and TEL cell lines. This analysis was processed with </a:t>
            </a:r>
            <a:r>
              <a:rPr lang="en-AU" sz="1200" kern="1200" dirty="0" err="1">
                <a:solidFill>
                  <a:schemeClr val="tx1"/>
                </a:solidFill>
                <a:effectLst/>
                <a:latin typeface="+mn-lt"/>
                <a:ea typeface="+mn-ea"/>
                <a:cs typeface="+mn-cs"/>
              </a:rPr>
              <a:t>Toppgene</a:t>
            </a:r>
            <a:r>
              <a:rPr lang="en-AU" sz="1200" kern="1200" dirty="0">
                <a:solidFill>
                  <a:schemeClr val="tx1"/>
                </a:solidFill>
                <a:effectLst/>
                <a:latin typeface="+mn-lt"/>
                <a:ea typeface="+mn-ea"/>
                <a:cs typeface="+mn-cs"/>
              </a:rPr>
              <a:t> Suite. </a:t>
            </a:r>
            <a:r>
              <a:rPr lang="en-AU" sz="1200" b="1" kern="1200" dirty="0">
                <a:solidFill>
                  <a:schemeClr val="tx1"/>
                </a:solidFill>
                <a:effectLst/>
                <a:latin typeface="+mn-lt"/>
                <a:ea typeface="+mn-ea"/>
                <a:cs typeface="+mn-cs"/>
              </a:rPr>
              <a:t>(d) </a:t>
            </a:r>
            <a:r>
              <a:rPr lang="en-AU" sz="1200" kern="1200" dirty="0">
                <a:solidFill>
                  <a:schemeClr val="tx1"/>
                </a:solidFill>
                <a:effectLst/>
                <a:latin typeface="+mn-lt"/>
                <a:ea typeface="+mn-ea"/>
                <a:cs typeface="+mn-cs"/>
              </a:rPr>
              <a:t>Protein-protein interaction (PPI) network shows the genes involved in the top pathways labelled with * in </a:t>
            </a:r>
            <a:r>
              <a:rPr lang="en-AU" sz="1200" b="1" kern="1200" dirty="0">
                <a:solidFill>
                  <a:schemeClr val="tx1"/>
                </a:solidFill>
                <a:effectLst/>
                <a:latin typeface="+mn-lt"/>
                <a:ea typeface="+mn-ea"/>
                <a:cs typeface="+mn-cs"/>
              </a:rPr>
              <a:t>(c)</a:t>
            </a:r>
            <a:r>
              <a:rPr lang="en-AU" sz="1200" kern="1200" dirty="0">
                <a:solidFill>
                  <a:schemeClr val="tx1"/>
                </a:solidFill>
                <a:effectLst/>
                <a:latin typeface="+mn-lt"/>
                <a:ea typeface="+mn-ea"/>
                <a:cs typeface="+mn-cs"/>
              </a:rPr>
              <a:t>.  The PPI analysis was processed via STRING 11.0 with default settings and virtualized via </a:t>
            </a:r>
            <a:r>
              <a:rPr lang="en-AU" sz="1200" kern="1200" dirty="0" err="1">
                <a:solidFill>
                  <a:schemeClr val="tx1"/>
                </a:solidFill>
                <a:effectLst/>
                <a:latin typeface="+mn-lt"/>
                <a:ea typeface="+mn-ea"/>
                <a:cs typeface="+mn-cs"/>
              </a:rPr>
              <a:t>Cytoscape</a:t>
            </a:r>
            <a:r>
              <a:rPr lang="en-AU" sz="1200" kern="1200" dirty="0">
                <a:solidFill>
                  <a:schemeClr val="tx1"/>
                </a:solidFill>
                <a:effectLst/>
                <a:latin typeface="+mn-lt"/>
                <a:ea typeface="+mn-ea"/>
                <a:cs typeface="+mn-cs"/>
              </a:rPr>
              <a:t>. </a:t>
            </a:r>
            <a:endParaRPr lang="en-AU" sz="1200" b="1"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16</a:t>
            </a:fld>
            <a:endParaRPr lang="en-AU"/>
          </a:p>
        </p:txBody>
      </p:sp>
    </p:spTree>
    <p:extLst>
      <p:ext uri="{BB962C8B-B14F-4D97-AF65-F5344CB8AC3E}">
        <p14:creationId xmlns:p14="http://schemas.microsoft.com/office/powerpoint/2010/main" val="2772885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2C33-3A5D-43C2-B6F5-1A6D723FC8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54C8F3C-98B9-4211-8AD5-F7A56EA422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AFF1A9D-33FD-4D4A-A8AD-21DDEDD2B4F4}"/>
              </a:ext>
            </a:extLst>
          </p:cNvPr>
          <p:cNvSpPr>
            <a:spLocks noGrp="1"/>
          </p:cNvSpPr>
          <p:nvPr>
            <p:ph type="dt" sz="half" idx="10"/>
          </p:nvPr>
        </p:nvSpPr>
        <p:spPr/>
        <p:txBody>
          <a:bodyPr/>
          <a:lstStyle/>
          <a:p>
            <a:fld id="{8E32E6CC-104E-41C8-997B-22D87E014FA9}" type="datetimeFigureOut">
              <a:rPr lang="en-AU" smtClean="0"/>
              <a:t>30/7/20</a:t>
            </a:fld>
            <a:endParaRPr lang="en-AU"/>
          </a:p>
        </p:txBody>
      </p:sp>
      <p:sp>
        <p:nvSpPr>
          <p:cNvPr id="5" name="Footer Placeholder 4">
            <a:extLst>
              <a:ext uri="{FF2B5EF4-FFF2-40B4-BE49-F238E27FC236}">
                <a16:creationId xmlns:a16="http://schemas.microsoft.com/office/drawing/2014/main" id="{B389340F-FAE6-4665-88CD-595040009F8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0B61ACD-C653-48A7-B322-9BE923D7EE9E}"/>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3339022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1F0A-3AD2-426B-83A2-F0A9F38F995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C729BDD-2AC9-42EA-B190-876682F480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99DAFAA-BF94-43D7-B696-5ABE84825B3F}"/>
              </a:ext>
            </a:extLst>
          </p:cNvPr>
          <p:cNvSpPr>
            <a:spLocks noGrp="1"/>
          </p:cNvSpPr>
          <p:nvPr>
            <p:ph type="dt" sz="half" idx="10"/>
          </p:nvPr>
        </p:nvSpPr>
        <p:spPr/>
        <p:txBody>
          <a:bodyPr/>
          <a:lstStyle/>
          <a:p>
            <a:fld id="{8E32E6CC-104E-41C8-997B-22D87E014FA9}" type="datetimeFigureOut">
              <a:rPr lang="en-AU" smtClean="0"/>
              <a:t>30/7/20</a:t>
            </a:fld>
            <a:endParaRPr lang="en-AU"/>
          </a:p>
        </p:txBody>
      </p:sp>
      <p:sp>
        <p:nvSpPr>
          <p:cNvPr id="5" name="Footer Placeholder 4">
            <a:extLst>
              <a:ext uri="{FF2B5EF4-FFF2-40B4-BE49-F238E27FC236}">
                <a16:creationId xmlns:a16="http://schemas.microsoft.com/office/drawing/2014/main" id="{DA4AD91E-50EB-46FD-BD8D-4E13AE1E1AB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221377F-F1FA-46DA-BBF5-F1EC6E34863D}"/>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1587291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75B67D-A800-4AF7-8ADB-1B479D1E4C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4070598-BD12-4D0E-A206-EC4F063C03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B59F5A-500A-447D-AA2E-75071724A392}"/>
              </a:ext>
            </a:extLst>
          </p:cNvPr>
          <p:cNvSpPr>
            <a:spLocks noGrp="1"/>
          </p:cNvSpPr>
          <p:nvPr>
            <p:ph type="dt" sz="half" idx="10"/>
          </p:nvPr>
        </p:nvSpPr>
        <p:spPr/>
        <p:txBody>
          <a:bodyPr/>
          <a:lstStyle/>
          <a:p>
            <a:fld id="{8E32E6CC-104E-41C8-997B-22D87E014FA9}" type="datetimeFigureOut">
              <a:rPr lang="en-AU" smtClean="0"/>
              <a:t>30/7/20</a:t>
            </a:fld>
            <a:endParaRPr lang="en-AU"/>
          </a:p>
        </p:txBody>
      </p:sp>
      <p:sp>
        <p:nvSpPr>
          <p:cNvPr id="5" name="Footer Placeholder 4">
            <a:extLst>
              <a:ext uri="{FF2B5EF4-FFF2-40B4-BE49-F238E27FC236}">
                <a16:creationId xmlns:a16="http://schemas.microsoft.com/office/drawing/2014/main" id="{8C156FCE-60F8-4436-B04E-4F53A014974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766122-1F51-442B-8456-6440D498734E}"/>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204933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463B-B547-4265-8B8D-850DCFF69FD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AD32609-5187-4548-BFB5-1F1AB4C454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EC22939-7C1A-4612-A39B-A09123AE4362}"/>
              </a:ext>
            </a:extLst>
          </p:cNvPr>
          <p:cNvSpPr>
            <a:spLocks noGrp="1"/>
          </p:cNvSpPr>
          <p:nvPr>
            <p:ph type="dt" sz="half" idx="10"/>
          </p:nvPr>
        </p:nvSpPr>
        <p:spPr/>
        <p:txBody>
          <a:bodyPr/>
          <a:lstStyle/>
          <a:p>
            <a:fld id="{8E32E6CC-104E-41C8-997B-22D87E014FA9}" type="datetimeFigureOut">
              <a:rPr lang="en-AU" smtClean="0"/>
              <a:t>30/7/20</a:t>
            </a:fld>
            <a:endParaRPr lang="en-AU"/>
          </a:p>
        </p:txBody>
      </p:sp>
      <p:sp>
        <p:nvSpPr>
          <p:cNvPr id="5" name="Footer Placeholder 4">
            <a:extLst>
              <a:ext uri="{FF2B5EF4-FFF2-40B4-BE49-F238E27FC236}">
                <a16:creationId xmlns:a16="http://schemas.microsoft.com/office/drawing/2014/main" id="{2485FC59-72B4-4CD9-BB20-A401997DA0A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0BB0411-13F1-4E76-937F-B4E2237780B7}"/>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3671130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C19A-C594-4A50-8E57-339DC7E3F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D041DFD-4C5A-4880-9F6B-8658A1018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03E86D-3A86-4B37-A9BC-529C17C93CE1}"/>
              </a:ext>
            </a:extLst>
          </p:cNvPr>
          <p:cNvSpPr>
            <a:spLocks noGrp="1"/>
          </p:cNvSpPr>
          <p:nvPr>
            <p:ph type="dt" sz="half" idx="10"/>
          </p:nvPr>
        </p:nvSpPr>
        <p:spPr/>
        <p:txBody>
          <a:bodyPr/>
          <a:lstStyle/>
          <a:p>
            <a:fld id="{8E32E6CC-104E-41C8-997B-22D87E014FA9}" type="datetimeFigureOut">
              <a:rPr lang="en-AU" smtClean="0"/>
              <a:t>30/7/20</a:t>
            </a:fld>
            <a:endParaRPr lang="en-AU"/>
          </a:p>
        </p:txBody>
      </p:sp>
      <p:sp>
        <p:nvSpPr>
          <p:cNvPr id="5" name="Footer Placeholder 4">
            <a:extLst>
              <a:ext uri="{FF2B5EF4-FFF2-40B4-BE49-F238E27FC236}">
                <a16:creationId xmlns:a16="http://schemas.microsoft.com/office/drawing/2014/main" id="{714B6F86-FD39-4923-975C-21841E071B7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E4A39B0-8687-4ABB-943C-2C8227061E1A}"/>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629750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4761C-8855-4BE3-91D5-A69E290BF6C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8D3311C-7A6A-4C32-B081-3F7B9DF3C2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D4F3682-E714-4643-A912-B8FB6E18FB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6FE75DB-D1C7-4E46-85CF-B185BD1AE4CB}"/>
              </a:ext>
            </a:extLst>
          </p:cNvPr>
          <p:cNvSpPr>
            <a:spLocks noGrp="1"/>
          </p:cNvSpPr>
          <p:nvPr>
            <p:ph type="dt" sz="half" idx="10"/>
          </p:nvPr>
        </p:nvSpPr>
        <p:spPr/>
        <p:txBody>
          <a:bodyPr/>
          <a:lstStyle/>
          <a:p>
            <a:fld id="{8E32E6CC-104E-41C8-997B-22D87E014FA9}" type="datetimeFigureOut">
              <a:rPr lang="en-AU" smtClean="0"/>
              <a:t>30/7/20</a:t>
            </a:fld>
            <a:endParaRPr lang="en-AU"/>
          </a:p>
        </p:txBody>
      </p:sp>
      <p:sp>
        <p:nvSpPr>
          <p:cNvPr id="6" name="Footer Placeholder 5">
            <a:extLst>
              <a:ext uri="{FF2B5EF4-FFF2-40B4-BE49-F238E27FC236}">
                <a16:creationId xmlns:a16="http://schemas.microsoft.com/office/drawing/2014/main" id="{98D8723E-B22D-41CE-B0CF-1E3EE831CF7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597E06A-1F47-4FE9-A514-26FAF1AD5CEE}"/>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3619740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0DCA-84B8-44E6-A99F-B166844B6D7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DD8E395-674C-460F-8CD7-2C19EEB798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FD15AB-5C7B-4A9D-AAE6-1F0E9D7CFC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89206AB-4FA5-4AD7-90A9-545F7A930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CF25DC-0DE3-466D-872B-2ABCB99233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AA79363-7F70-4871-8A49-CE7A287FB2A9}"/>
              </a:ext>
            </a:extLst>
          </p:cNvPr>
          <p:cNvSpPr>
            <a:spLocks noGrp="1"/>
          </p:cNvSpPr>
          <p:nvPr>
            <p:ph type="dt" sz="half" idx="10"/>
          </p:nvPr>
        </p:nvSpPr>
        <p:spPr/>
        <p:txBody>
          <a:bodyPr/>
          <a:lstStyle/>
          <a:p>
            <a:fld id="{8E32E6CC-104E-41C8-997B-22D87E014FA9}" type="datetimeFigureOut">
              <a:rPr lang="en-AU" smtClean="0"/>
              <a:t>30/7/20</a:t>
            </a:fld>
            <a:endParaRPr lang="en-AU"/>
          </a:p>
        </p:txBody>
      </p:sp>
      <p:sp>
        <p:nvSpPr>
          <p:cNvPr id="8" name="Footer Placeholder 7">
            <a:extLst>
              <a:ext uri="{FF2B5EF4-FFF2-40B4-BE49-F238E27FC236}">
                <a16:creationId xmlns:a16="http://schemas.microsoft.com/office/drawing/2014/main" id="{40E06689-24A0-446D-97FE-C8A22FCB725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D5F0534-9D8A-49A2-8146-6B7252E05488}"/>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117603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B8CA-87A8-488A-9478-A051C4A066F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54F2F25-1032-47F6-8412-005C86C97088}"/>
              </a:ext>
            </a:extLst>
          </p:cNvPr>
          <p:cNvSpPr>
            <a:spLocks noGrp="1"/>
          </p:cNvSpPr>
          <p:nvPr>
            <p:ph type="dt" sz="half" idx="10"/>
          </p:nvPr>
        </p:nvSpPr>
        <p:spPr/>
        <p:txBody>
          <a:bodyPr/>
          <a:lstStyle/>
          <a:p>
            <a:fld id="{8E32E6CC-104E-41C8-997B-22D87E014FA9}" type="datetimeFigureOut">
              <a:rPr lang="en-AU" smtClean="0"/>
              <a:t>30/7/20</a:t>
            </a:fld>
            <a:endParaRPr lang="en-AU"/>
          </a:p>
        </p:txBody>
      </p:sp>
      <p:sp>
        <p:nvSpPr>
          <p:cNvPr id="4" name="Footer Placeholder 3">
            <a:extLst>
              <a:ext uri="{FF2B5EF4-FFF2-40B4-BE49-F238E27FC236}">
                <a16:creationId xmlns:a16="http://schemas.microsoft.com/office/drawing/2014/main" id="{593D9D0F-ED5A-470C-82A4-3C533D1FC6B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BD8CC95-6079-46A3-BBF1-9C10DE973FAE}"/>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3795698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35F90-CB08-49BA-BC46-76D11D8A2EDF}"/>
              </a:ext>
            </a:extLst>
          </p:cNvPr>
          <p:cNvSpPr>
            <a:spLocks noGrp="1"/>
          </p:cNvSpPr>
          <p:nvPr>
            <p:ph type="dt" sz="half" idx="10"/>
          </p:nvPr>
        </p:nvSpPr>
        <p:spPr/>
        <p:txBody>
          <a:bodyPr/>
          <a:lstStyle/>
          <a:p>
            <a:fld id="{8E32E6CC-104E-41C8-997B-22D87E014FA9}" type="datetimeFigureOut">
              <a:rPr lang="en-AU" smtClean="0"/>
              <a:t>30/7/20</a:t>
            </a:fld>
            <a:endParaRPr lang="en-AU"/>
          </a:p>
        </p:txBody>
      </p:sp>
      <p:sp>
        <p:nvSpPr>
          <p:cNvPr id="3" name="Footer Placeholder 2">
            <a:extLst>
              <a:ext uri="{FF2B5EF4-FFF2-40B4-BE49-F238E27FC236}">
                <a16:creationId xmlns:a16="http://schemas.microsoft.com/office/drawing/2014/main" id="{2ABA0B72-8613-43B2-B8C5-3940DD7A5C0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0774E85-AA3E-44D1-848B-8FF577883C72}"/>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110595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7A3C-DF89-4826-9E03-CAB541619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1E2865F-56AF-4D69-9596-700AEF8341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15E0D35-0133-428B-92B2-112EC55B3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D0344-B45C-46B9-9E5A-61ED00638081}"/>
              </a:ext>
            </a:extLst>
          </p:cNvPr>
          <p:cNvSpPr>
            <a:spLocks noGrp="1"/>
          </p:cNvSpPr>
          <p:nvPr>
            <p:ph type="dt" sz="half" idx="10"/>
          </p:nvPr>
        </p:nvSpPr>
        <p:spPr/>
        <p:txBody>
          <a:bodyPr/>
          <a:lstStyle/>
          <a:p>
            <a:fld id="{8E32E6CC-104E-41C8-997B-22D87E014FA9}" type="datetimeFigureOut">
              <a:rPr lang="en-AU" smtClean="0"/>
              <a:t>30/7/20</a:t>
            </a:fld>
            <a:endParaRPr lang="en-AU"/>
          </a:p>
        </p:txBody>
      </p:sp>
      <p:sp>
        <p:nvSpPr>
          <p:cNvPr id="6" name="Footer Placeholder 5">
            <a:extLst>
              <a:ext uri="{FF2B5EF4-FFF2-40B4-BE49-F238E27FC236}">
                <a16:creationId xmlns:a16="http://schemas.microsoft.com/office/drawing/2014/main" id="{6DB8DF1A-C47A-4753-88BD-C3443DE2FE9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80140A-4D1C-44BD-A8DC-854B2CE4BAA1}"/>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414661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4FDB-D7B9-48B3-80A7-BA13D99689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E7C04A3-1519-4C16-9408-FF56511F5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2E4573C-8AFB-414C-8803-83FBB803A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9E60B3-82BD-4A04-8F45-2734564C42D9}"/>
              </a:ext>
            </a:extLst>
          </p:cNvPr>
          <p:cNvSpPr>
            <a:spLocks noGrp="1"/>
          </p:cNvSpPr>
          <p:nvPr>
            <p:ph type="dt" sz="half" idx="10"/>
          </p:nvPr>
        </p:nvSpPr>
        <p:spPr/>
        <p:txBody>
          <a:bodyPr/>
          <a:lstStyle/>
          <a:p>
            <a:fld id="{8E32E6CC-104E-41C8-997B-22D87E014FA9}" type="datetimeFigureOut">
              <a:rPr lang="en-AU" smtClean="0"/>
              <a:t>30/7/20</a:t>
            </a:fld>
            <a:endParaRPr lang="en-AU"/>
          </a:p>
        </p:txBody>
      </p:sp>
      <p:sp>
        <p:nvSpPr>
          <p:cNvPr id="6" name="Footer Placeholder 5">
            <a:extLst>
              <a:ext uri="{FF2B5EF4-FFF2-40B4-BE49-F238E27FC236}">
                <a16:creationId xmlns:a16="http://schemas.microsoft.com/office/drawing/2014/main" id="{EF6E6259-60FC-4D1C-B5BB-9088A6E6A46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D28ADA-2746-48EE-AE0E-7AA11FA30FE1}"/>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2162602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D7011-3759-4C05-B9B0-771FA4ACF8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84DB19-72DF-4063-9B6F-6F5DE08D0D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ECC043B-CE6D-4910-A312-2CEA2DD770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2E6CC-104E-41C8-997B-22D87E014FA9}" type="datetimeFigureOut">
              <a:rPr lang="en-AU" smtClean="0"/>
              <a:t>30/7/20</a:t>
            </a:fld>
            <a:endParaRPr lang="en-AU"/>
          </a:p>
        </p:txBody>
      </p:sp>
      <p:sp>
        <p:nvSpPr>
          <p:cNvPr id="5" name="Footer Placeholder 4">
            <a:extLst>
              <a:ext uri="{FF2B5EF4-FFF2-40B4-BE49-F238E27FC236}">
                <a16:creationId xmlns:a16="http://schemas.microsoft.com/office/drawing/2014/main" id="{32A73A19-5B03-478E-A8AC-7E2B09E4A8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353934C-9850-4DC6-B01E-1368C3628E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811EBD-ADBC-4DCF-A6D2-194EDE2D8BE4}" type="slidenum">
              <a:rPr lang="en-AU" smtClean="0"/>
              <a:t>‹#›</a:t>
            </a:fld>
            <a:endParaRPr lang="en-AU"/>
          </a:p>
        </p:txBody>
      </p:sp>
    </p:spTree>
    <p:extLst>
      <p:ext uri="{BB962C8B-B14F-4D97-AF65-F5344CB8AC3E}">
        <p14:creationId xmlns:p14="http://schemas.microsoft.com/office/powerpoint/2010/main" val="3083464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oleObject" Target="../embeddings/oleObject7.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31.png"/><Relationship Id="rId2" Type="http://schemas.openxmlformats.org/officeDocument/2006/relationships/slideLayout" Target="../slideLayouts/slideLayout2.xml"/><Relationship Id="rId16" Type="http://schemas.openxmlformats.org/officeDocument/2006/relationships/image" Target="../media/image30.emf"/><Relationship Id="rId1" Type="http://schemas.openxmlformats.org/officeDocument/2006/relationships/vmlDrawing" Target="../drawings/vmlDrawing2.vml"/><Relationship Id="rId6" Type="http://schemas.openxmlformats.org/officeDocument/2006/relationships/image" Target="../media/image26.emf"/><Relationship Id="rId11" Type="http://schemas.openxmlformats.org/officeDocument/2006/relationships/image" Target="../media/image24.png"/><Relationship Id="rId5" Type="http://schemas.openxmlformats.org/officeDocument/2006/relationships/oleObject" Target="../embeddings/oleObject4.bin"/><Relationship Id="rId15" Type="http://schemas.openxmlformats.org/officeDocument/2006/relationships/oleObject" Target="../embeddings/oleObject8.bin"/><Relationship Id="rId10" Type="http://schemas.openxmlformats.org/officeDocument/2006/relationships/image" Target="../media/image28.emf"/><Relationship Id="rId4" Type="http://schemas.openxmlformats.org/officeDocument/2006/relationships/image" Target="../media/image25.emf"/><Relationship Id="rId9" Type="http://schemas.openxmlformats.org/officeDocument/2006/relationships/oleObject" Target="../embeddings/oleObject6.bin"/><Relationship Id="rId1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notesSlide" Target="../notesSlides/notesSlide6.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9.png"/><Relationship Id="rId11" Type="http://schemas.openxmlformats.org/officeDocument/2006/relationships/image" Target="../media/image36.emf"/><Relationship Id="rId5" Type="http://schemas.openxmlformats.org/officeDocument/2006/relationships/image" Target="../media/image38.png"/><Relationship Id="rId10" Type="http://schemas.openxmlformats.org/officeDocument/2006/relationships/oleObject" Target="../embeddings/oleObject11.bin"/><Relationship Id="rId4" Type="http://schemas.openxmlformats.org/officeDocument/2006/relationships/image" Target="../media/image37.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png"/><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emf"/><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D24250-DE39-434C-8A72-EE3CCB1F8575}"/>
              </a:ext>
            </a:extLst>
          </p:cNvPr>
          <p:cNvSpPr/>
          <p:nvPr/>
        </p:nvSpPr>
        <p:spPr>
          <a:xfrm>
            <a:off x="666516" y="0"/>
            <a:ext cx="9930999" cy="830997"/>
          </a:xfrm>
          <a:prstGeom prst="rect">
            <a:avLst/>
          </a:prstGeom>
        </p:spPr>
        <p:txBody>
          <a:bodyPr wrap="square">
            <a:spAutoFit/>
          </a:bodyPr>
          <a:lstStyle/>
          <a:p>
            <a:r>
              <a:rPr lang="en-US" sz="2400" b="1" dirty="0"/>
              <a:t>Proteogenomic characterization of immortalized jejunal fibroblast cell lines with different telomere maintenance mechanisms</a:t>
            </a:r>
            <a:endParaRPr lang="en-AU" sz="2400" b="1" dirty="0">
              <a:solidFill>
                <a:srgbClr val="FF0000"/>
              </a:solidFill>
            </a:endParaRPr>
          </a:p>
        </p:txBody>
      </p:sp>
      <p:sp>
        <p:nvSpPr>
          <p:cNvPr id="5" name="TextBox 4">
            <a:extLst>
              <a:ext uri="{FF2B5EF4-FFF2-40B4-BE49-F238E27FC236}">
                <a16:creationId xmlns:a16="http://schemas.microsoft.com/office/drawing/2014/main" id="{21CD233F-9FA7-46DE-9A12-D3C140122BF5}"/>
              </a:ext>
            </a:extLst>
          </p:cNvPr>
          <p:cNvSpPr txBox="1"/>
          <p:nvPr/>
        </p:nvSpPr>
        <p:spPr>
          <a:xfrm>
            <a:off x="657224" y="1502688"/>
            <a:ext cx="6589486" cy="5355312"/>
          </a:xfrm>
          <a:prstGeom prst="rect">
            <a:avLst/>
          </a:prstGeom>
          <a:noFill/>
        </p:spPr>
        <p:txBody>
          <a:bodyPr wrap="square" rtlCol="0">
            <a:spAutoFit/>
          </a:bodyPr>
          <a:lstStyle/>
          <a:p>
            <a:pPr marL="342900" indent="-342900">
              <a:buAutoNum type="arabicPeriod"/>
            </a:pPr>
            <a:r>
              <a:rPr lang="en-US" dirty="0"/>
              <a:t>Immortal cell lines with different TMMs established from the same origin</a:t>
            </a:r>
          </a:p>
          <a:p>
            <a:pPr marL="342900" indent="-342900">
              <a:buAutoNum type="arabicPeriod"/>
            </a:pPr>
            <a:endParaRPr lang="en-US" dirty="0"/>
          </a:p>
          <a:p>
            <a:pPr marL="342900" indent="-342900">
              <a:buFontTx/>
              <a:buAutoNum type="arabicPeriod"/>
            </a:pPr>
            <a:r>
              <a:rPr lang="en-US" dirty="0"/>
              <a:t>Similar levels of genome mutation and rearrangement posed in ALT/TEL cell groups</a:t>
            </a:r>
          </a:p>
          <a:p>
            <a:pPr marL="342900" indent="-342900">
              <a:buFontTx/>
              <a:buAutoNum type="arabicPeriod"/>
            </a:pPr>
            <a:endParaRPr lang="en-US" dirty="0"/>
          </a:p>
          <a:p>
            <a:pPr marL="342900" indent="-342900">
              <a:buFontTx/>
              <a:buAutoNum type="arabicPeriod"/>
            </a:pPr>
            <a:r>
              <a:rPr lang="en-US" dirty="0"/>
              <a:t>Loss of ATRX as a universal feature in JFCF-6 ALT cells</a:t>
            </a:r>
          </a:p>
          <a:p>
            <a:pPr marL="342900" indent="-342900">
              <a:buFontTx/>
              <a:buAutoNum type="arabicPeriod"/>
            </a:pPr>
            <a:endParaRPr lang="en-US" dirty="0"/>
          </a:p>
          <a:p>
            <a:pPr marL="342900" indent="-342900">
              <a:buFontTx/>
              <a:buAutoNum type="arabicPeriod"/>
            </a:pPr>
            <a:r>
              <a:rPr lang="en-US" dirty="0"/>
              <a:t>Loss of 7q as significant features in JFCF-6 ALT cells</a:t>
            </a:r>
          </a:p>
          <a:p>
            <a:pPr marL="342900" indent="-342900">
              <a:buFontTx/>
              <a:buAutoNum type="arabicPeriod"/>
            </a:pPr>
            <a:endParaRPr lang="en-US" dirty="0"/>
          </a:p>
          <a:p>
            <a:pPr marL="342900" indent="-342900">
              <a:buFontTx/>
              <a:buAutoNum type="arabicPeriod"/>
            </a:pPr>
            <a:r>
              <a:rPr lang="en-US" dirty="0"/>
              <a:t>Positive associations of CNA on 7q,10q and 20q with gene expressions</a:t>
            </a:r>
          </a:p>
          <a:p>
            <a:pPr marL="342900" indent="-342900">
              <a:buFontTx/>
              <a:buAutoNum type="arabicPeriod"/>
            </a:pPr>
            <a:endParaRPr lang="en-US" dirty="0"/>
          </a:p>
          <a:p>
            <a:pPr marL="342900" indent="-342900">
              <a:buFontTx/>
              <a:buAutoNum type="arabicPeriod"/>
            </a:pPr>
            <a:r>
              <a:rPr lang="en-US" dirty="0"/>
              <a:t>Quantitative proteomics present distinctions between parental, ALT and TEL cell lines</a:t>
            </a:r>
          </a:p>
          <a:p>
            <a:pPr marL="342900" indent="-342900">
              <a:buFontTx/>
              <a:buAutoNum type="arabicPeriod"/>
            </a:pPr>
            <a:endParaRPr lang="en-US" dirty="0">
              <a:solidFill>
                <a:srgbClr val="FF0000"/>
              </a:solidFill>
            </a:endParaRPr>
          </a:p>
          <a:p>
            <a:pPr marL="342900" indent="-342900">
              <a:buFontTx/>
              <a:buAutoNum type="arabicPeriod"/>
            </a:pPr>
            <a:r>
              <a:rPr lang="en-US" dirty="0"/>
              <a:t>Proteogenomic model of immortalization process in JFCF-6 cells   </a:t>
            </a:r>
            <a:endParaRPr lang="en-AU" dirty="0">
              <a:solidFill>
                <a:srgbClr val="FF0000"/>
              </a:solidFill>
            </a:endParaRPr>
          </a:p>
          <a:p>
            <a:pPr marL="342900" indent="-342900">
              <a:buFontTx/>
              <a:buAutoNum type="arabicPeriod"/>
            </a:pPr>
            <a:endParaRPr lang="en-US" dirty="0">
              <a:solidFill>
                <a:srgbClr val="FF0000"/>
              </a:solidFill>
            </a:endParaRPr>
          </a:p>
          <a:p>
            <a:pPr marL="342900" indent="-342900">
              <a:buFontTx/>
              <a:buAutoNum type="arabicPeriod"/>
            </a:pPr>
            <a:r>
              <a:rPr lang="en-US" dirty="0"/>
              <a:t>Identification of novel TM signatures </a:t>
            </a:r>
            <a:endParaRPr lang="en-US" sz="1600" dirty="0"/>
          </a:p>
        </p:txBody>
      </p:sp>
      <p:sp>
        <p:nvSpPr>
          <p:cNvPr id="8" name="Rectangle 7">
            <a:extLst>
              <a:ext uri="{FF2B5EF4-FFF2-40B4-BE49-F238E27FC236}">
                <a16:creationId xmlns:a16="http://schemas.microsoft.com/office/drawing/2014/main" id="{95FB9EC6-EE39-47C9-90D0-BF6E2A7EC703}"/>
              </a:ext>
            </a:extLst>
          </p:cNvPr>
          <p:cNvSpPr/>
          <p:nvPr/>
        </p:nvSpPr>
        <p:spPr>
          <a:xfrm>
            <a:off x="596212" y="1055357"/>
            <a:ext cx="9930999" cy="400110"/>
          </a:xfrm>
          <a:prstGeom prst="rect">
            <a:avLst/>
          </a:prstGeom>
        </p:spPr>
        <p:txBody>
          <a:bodyPr wrap="square">
            <a:spAutoFit/>
          </a:bodyPr>
          <a:lstStyle/>
          <a:p>
            <a:r>
              <a:rPr lang="en-US" sz="2000" b="1" dirty="0"/>
              <a:t>Key points:</a:t>
            </a:r>
            <a:endParaRPr lang="en-AU" sz="2000" b="1" dirty="0">
              <a:solidFill>
                <a:srgbClr val="FF0000"/>
              </a:solidFill>
            </a:endParaRPr>
          </a:p>
        </p:txBody>
      </p:sp>
    </p:spTree>
    <p:extLst>
      <p:ext uri="{BB962C8B-B14F-4D97-AF65-F5344CB8AC3E}">
        <p14:creationId xmlns:p14="http://schemas.microsoft.com/office/powerpoint/2010/main" val="2211550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42B2634-0F3C-4D30-896B-72D320BC4E77}"/>
              </a:ext>
            </a:extLst>
          </p:cNvPr>
          <p:cNvGrpSpPr/>
          <p:nvPr/>
        </p:nvGrpSpPr>
        <p:grpSpPr>
          <a:xfrm>
            <a:off x="374469" y="303062"/>
            <a:ext cx="6918154" cy="1955507"/>
            <a:chOff x="0" y="0"/>
            <a:chExt cx="6918154" cy="1955507"/>
          </a:xfrm>
        </p:grpSpPr>
        <p:grpSp>
          <p:nvGrpSpPr>
            <p:cNvPr id="50" name="Group 49">
              <a:extLst>
                <a:ext uri="{FF2B5EF4-FFF2-40B4-BE49-F238E27FC236}">
                  <a16:creationId xmlns:a16="http://schemas.microsoft.com/office/drawing/2014/main" id="{E23A2573-3C30-4A3B-B4E1-61DC64597E5B}"/>
                </a:ext>
              </a:extLst>
            </p:cNvPr>
            <p:cNvGrpSpPr/>
            <p:nvPr/>
          </p:nvGrpSpPr>
          <p:grpSpPr>
            <a:xfrm>
              <a:off x="0" y="307232"/>
              <a:ext cx="6858000" cy="1648275"/>
              <a:chOff x="0" y="235042"/>
              <a:chExt cx="6858000" cy="1648275"/>
            </a:xfrm>
          </p:grpSpPr>
          <p:cxnSp>
            <p:nvCxnSpPr>
              <p:cNvPr id="59" name="Straight Connector 58">
                <a:extLst>
                  <a:ext uri="{FF2B5EF4-FFF2-40B4-BE49-F238E27FC236}">
                    <a16:creationId xmlns:a16="http://schemas.microsoft.com/office/drawing/2014/main" id="{9F432E9A-2842-4FFA-8CA4-ADD65E267012}"/>
                  </a:ext>
                </a:extLst>
              </p:cNvPr>
              <p:cNvCxnSpPr>
                <a:cxnSpLocks/>
              </p:cNvCxnSpPr>
              <p:nvPr/>
            </p:nvCxnSpPr>
            <p:spPr>
              <a:xfrm>
                <a:off x="788670" y="593726"/>
                <a:ext cx="0" cy="121602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grpSp>
            <p:nvGrpSpPr>
              <p:cNvPr id="58" name="Group 57">
                <a:extLst>
                  <a:ext uri="{FF2B5EF4-FFF2-40B4-BE49-F238E27FC236}">
                    <a16:creationId xmlns:a16="http://schemas.microsoft.com/office/drawing/2014/main" id="{FC9B8331-61F2-4D32-AA81-14227E1D129A}"/>
                  </a:ext>
                </a:extLst>
              </p:cNvPr>
              <p:cNvGrpSpPr/>
              <p:nvPr/>
            </p:nvGrpSpPr>
            <p:grpSpPr>
              <a:xfrm>
                <a:off x="0" y="235042"/>
                <a:ext cx="6858000" cy="1648275"/>
                <a:chOff x="0" y="235042"/>
                <a:chExt cx="6858000" cy="1648275"/>
              </a:xfrm>
            </p:grpSpPr>
            <p:pic>
              <p:nvPicPr>
                <p:cNvPr id="65" name="Picture 64">
                  <a:extLst>
                    <a:ext uri="{FF2B5EF4-FFF2-40B4-BE49-F238E27FC236}">
                      <a16:creationId xmlns:a16="http://schemas.microsoft.com/office/drawing/2014/main" id="{9D2957EF-1CEC-4438-A619-C9EE8232E7C8}"/>
                    </a:ext>
                  </a:extLst>
                </p:cNvPr>
                <p:cNvPicPr>
                  <a:picLocks noChangeAspect="1"/>
                </p:cNvPicPr>
                <p:nvPr/>
              </p:nvPicPr>
              <p:blipFill>
                <a:blip r:embed="rId3"/>
                <a:stretch>
                  <a:fillRect/>
                </a:stretch>
              </p:blipFill>
              <p:spPr>
                <a:xfrm>
                  <a:off x="0" y="235042"/>
                  <a:ext cx="6858000" cy="1648275"/>
                </a:xfrm>
                <a:prstGeom prst="rect">
                  <a:avLst/>
                </a:prstGeom>
              </p:spPr>
            </p:pic>
            <p:cxnSp>
              <p:nvCxnSpPr>
                <p:cNvPr id="66" name="Straight Connector 65">
                  <a:extLst>
                    <a:ext uri="{FF2B5EF4-FFF2-40B4-BE49-F238E27FC236}">
                      <a16:creationId xmlns:a16="http://schemas.microsoft.com/office/drawing/2014/main" id="{41C81F53-ACC5-446E-9FA2-5B8DDA849E96}"/>
                    </a:ext>
                  </a:extLst>
                </p:cNvPr>
                <p:cNvCxnSpPr>
                  <a:cxnSpLocks/>
                </p:cNvCxnSpPr>
                <p:nvPr/>
              </p:nvCxnSpPr>
              <p:spPr>
                <a:xfrm>
                  <a:off x="1595120" y="584200"/>
                  <a:ext cx="0" cy="121602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D728242-9C8F-42BF-97C5-3A8603B1C537}"/>
                    </a:ext>
                  </a:extLst>
                </p:cNvPr>
                <p:cNvCxnSpPr>
                  <a:cxnSpLocks/>
                </p:cNvCxnSpPr>
                <p:nvPr/>
              </p:nvCxnSpPr>
              <p:spPr>
                <a:xfrm>
                  <a:off x="110806" y="585787"/>
                  <a:ext cx="0" cy="121602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97174CC6-900D-402A-BCC0-5D1E16C82E35}"/>
                    </a:ext>
                  </a:extLst>
                </p:cNvPr>
                <p:cNvCxnSpPr>
                  <a:cxnSpLocks/>
                </p:cNvCxnSpPr>
                <p:nvPr/>
              </p:nvCxnSpPr>
              <p:spPr>
                <a:xfrm>
                  <a:off x="1136332" y="588963"/>
                  <a:ext cx="0" cy="121602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1C987F4-8191-478C-9161-1ADB08D1FAA5}"/>
                    </a:ext>
                  </a:extLst>
                </p:cNvPr>
                <p:cNvCxnSpPr>
                  <a:cxnSpLocks/>
                </p:cNvCxnSpPr>
                <p:nvPr/>
              </p:nvCxnSpPr>
              <p:spPr>
                <a:xfrm>
                  <a:off x="3517582" y="590550"/>
                  <a:ext cx="0" cy="1214438"/>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2053CD36-3D61-4AC4-BC95-671864F966B9}"/>
                    </a:ext>
                  </a:extLst>
                </p:cNvPr>
                <p:cNvSpPr/>
                <p:nvPr/>
              </p:nvSpPr>
              <p:spPr>
                <a:xfrm>
                  <a:off x="97789" y="551179"/>
                  <a:ext cx="673735" cy="165101"/>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1" name="Straight Connector 70">
                  <a:extLst>
                    <a:ext uri="{FF2B5EF4-FFF2-40B4-BE49-F238E27FC236}">
                      <a16:creationId xmlns:a16="http://schemas.microsoft.com/office/drawing/2014/main" id="{8966C3A6-6EDB-43D6-B6C0-10E05398F957}"/>
                    </a:ext>
                  </a:extLst>
                </p:cNvPr>
                <p:cNvCxnSpPr>
                  <a:cxnSpLocks/>
                </p:cNvCxnSpPr>
                <p:nvPr/>
              </p:nvCxnSpPr>
              <p:spPr>
                <a:xfrm>
                  <a:off x="2855594" y="588169"/>
                  <a:ext cx="0" cy="1212056"/>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3626A255-130E-4057-9943-06D17B080C25}"/>
                    </a:ext>
                  </a:extLst>
                </p:cNvPr>
                <p:cNvCxnSpPr>
                  <a:cxnSpLocks/>
                </p:cNvCxnSpPr>
                <p:nvPr/>
              </p:nvCxnSpPr>
              <p:spPr>
                <a:xfrm>
                  <a:off x="3007994" y="590550"/>
                  <a:ext cx="0" cy="120967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C0CB191E-A213-4082-BB2F-E756C98B1777}"/>
                    </a:ext>
                  </a:extLst>
                </p:cNvPr>
                <p:cNvCxnSpPr>
                  <a:cxnSpLocks/>
                </p:cNvCxnSpPr>
                <p:nvPr/>
              </p:nvCxnSpPr>
              <p:spPr>
                <a:xfrm>
                  <a:off x="4127182" y="592931"/>
                  <a:ext cx="0" cy="1213644"/>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DAD1B907-951C-4EAD-BE8C-144D72B70612}"/>
                    </a:ext>
                  </a:extLst>
                </p:cNvPr>
                <p:cNvGrpSpPr/>
                <p:nvPr/>
              </p:nvGrpSpPr>
              <p:grpSpPr>
                <a:xfrm>
                  <a:off x="2808446" y="545147"/>
                  <a:ext cx="1350010" cy="179605"/>
                  <a:chOff x="2815590" y="534670"/>
                  <a:chExt cx="1350010" cy="179605"/>
                </a:xfrm>
              </p:grpSpPr>
              <p:sp>
                <p:nvSpPr>
                  <p:cNvPr id="75" name="Rectangle 74">
                    <a:extLst>
                      <a:ext uri="{FF2B5EF4-FFF2-40B4-BE49-F238E27FC236}">
                        <a16:creationId xmlns:a16="http://schemas.microsoft.com/office/drawing/2014/main" id="{6F9876E8-3C8F-4129-973C-8822A7940E12}"/>
                      </a:ext>
                    </a:extLst>
                  </p:cNvPr>
                  <p:cNvSpPr/>
                  <p:nvPr/>
                </p:nvSpPr>
                <p:spPr>
                  <a:xfrm>
                    <a:off x="2815590" y="541421"/>
                    <a:ext cx="240431" cy="172854"/>
                  </a:xfrm>
                  <a:prstGeom prst="rect">
                    <a:avLst/>
                  </a:prstGeom>
                  <a:noFill/>
                  <a:ln w="38100">
                    <a:solidFill>
                      <a:srgbClr val="9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a:extLst>
                      <a:ext uri="{FF2B5EF4-FFF2-40B4-BE49-F238E27FC236}">
                        <a16:creationId xmlns:a16="http://schemas.microsoft.com/office/drawing/2014/main" id="{7128FEB9-0284-4E28-BD23-4C2B35746798}"/>
                      </a:ext>
                    </a:extLst>
                  </p:cNvPr>
                  <p:cNvSpPr/>
                  <p:nvPr/>
                </p:nvSpPr>
                <p:spPr>
                  <a:xfrm>
                    <a:off x="3507740" y="534670"/>
                    <a:ext cx="657860" cy="161290"/>
                  </a:xfrm>
                  <a:prstGeom prst="rect">
                    <a:avLst/>
                  </a:prstGeom>
                  <a:noFill/>
                  <a:ln w="38100">
                    <a:solidFill>
                      <a:srgbClr val="9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60" name="Rectangle 59">
                <a:extLst>
                  <a:ext uri="{FF2B5EF4-FFF2-40B4-BE49-F238E27FC236}">
                    <a16:creationId xmlns:a16="http://schemas.microsoft.com/office/drawing/2014/main" id="{279C9E96-8327-4F25-92DE-C1871B50CFF3}"/>
                  </a:ext>
                </a:extLst>
              </p:cNvPr>
              <p:cNvSpPr/>
              <p:nvPr/>
            </p:nvSpPr>
            <p:spPr>
              <a:xfrm>
                <a:off x="774063" y="551179"/>
                <a:ext cx="368937" cy="165101"/>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Rectangle 60">
                <a:extLst>
                  <a:ext uri="{FF2B5EF4-FFF2-40B4-BE49-F238E27FC236}">
                    <a16:creationId xmlns:a16="http://schemas.microsoft.com/office/drawing/2014/main" id="{04A717B4-D805-4CC7-9595-907C8E3943A1}"/>
                  </a:ext>
                </a:extLst>
              </p:cNvPr>
              <p:cNvSpPr/>
              <p:nvPr/>
            </p:nvSpPr>
            <p:spPr>
              <a:xfrm>
                <a:off x="1140776" y="551179"/>
                <a:ext cx="446724" cy="165101"/>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2" name="Straight Connector 61">
                <a:extLst>
                  <a:ext uri="{FF2B5EF4-FFF2-40B4-BE49-F238E27FC236}">
                    <a16:creationId xmlns:a16="http://schemas.microsoft.com/office/drawing/2014/main" id="{ED4DBA2C-A85B-49B0-BDC3-49A7004727CE}"/>
                  </a:ext>
                </a:extLst>
              </p:cNvPr>
              <p:cNvCxnSpPr>
                <a:cxnSpLocks/>
              </p:cNvCxnSpPr>
              <p:nvPr/>
            </p:nvCxnSpPr>
            <p:spPr>
              <a:xfrm>
                <a:off x="5605144" y="588169"/>
                <a:ext cx="0" cy="1212056"/>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7C0AB49-8482-4874-8FDE-30F42A6238F4}"/>
                  </a:ext>
                </a:extLst>
              </p:cNvPr>
              <p:cNvCxnSpPr>
                <a:cxnSpLocks/>
              </p:cNvCxnSpPr>
              <p:nvPr/>
            </p:nvCxnSpPr>
            <p:spPr>
              <a:xfrm>
                <a:off x="5757544" y="595313"/>
                <a:ext cx="0" cy="120967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FC25B682-DB3D-4859-AC3F-716CB5591299}"/>
                  </a:ext>
                </a:extLst>
              </p:cNvPr>
              <p:cNvSpPr/>
              <p:nvPr/>
            </p:nvSpPr>
            <p:spPr>
              <a:xfrm>
                <a:off x="5568949" y="545548"/>
                <a:ext cx="222251" cy="172854"/>
              </a:xfrm>
              <a:prstGeom prst="rect">
                <a:avLst/>
              </a:prstGeom>
              <a:noFill/>
              <a:ln w="38100">
                <a:solidFill>
                  <a:srgbClr val="9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1" name="TextBox 50">
              <a:extLst>
                <a:ext uri="{FF2B5EF4-FFF2-40B4-BE49-F238E27FC236}">
                  <a16:creationId xmlns:a16="http://schemas.microsoft.com/office/drawing/2014/main" id="{6226C405-3949-4CAD-8B68-7F0A007F5057}"/>
                </a:ext>
              </a:extLst>
            </p:cNvPr>
            <p:cNvSpPr txBox="1"/>
            <p:nvPr/>
          </p:nvSpPr>
          <p:spPr>
            <a:xfrm>
              <a:off x="0" y="0"/>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0ABC87B8-12DA-49FF-ABEB-8DEEB2CEF235}"/>
                </a:ext>
              </a:extLst>
            </p:cNvPr>
            <p:cNvSpPr txBox="1"/>
            <p:nvPr/>
          </p:nvSpPr>
          <p:spPr>
            <a:xfrm>
              <a:off x="324851" y="360948"/>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a:t>
              </a:r>
              <a:endParaRPr lang="en-AU" sz="12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2C4F5B4-3805-4D13-996D-334CE5478E8E}"/>
                </a:ext>
              </a:extLst>
            </p:cNvPr>
            <p:cNvSpPr txBox="1"/>
            <p:nvPr/>
          </p:nvSpPr>
          <p:spPr>
            <a:xfrm>
              <a:off x="814135" y="381001"/>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II</a:t>
              </a:r>
              <a:endParaRPr lang="en-AU" sz="12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6F338832-EBBF-4A1F-A141-B21B7937DCEC}"/>
                </a:ext>
              </a:extLst>
            </p:cNvPr>
            <p:cNvSpPr txBox="1"/>
            <p:nvPr/>
          </p:nvSpPr>
          <p:spPr>
            <a:xfrm>
              <a:off x="1195136" y="376990"/>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III</a:t>
              </a:r>
              <a:endParaRPr lang="en-AU" sz="1200"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90DA5532-EEE0-4C17-9B5A-2D92BB5CAA80}"/>
                </a:ext>
              </a:extLst>
            </p:cNvPr>
            <p:cNvSpPr txBox="1"/>
            <p:nvPr/>
          </p:nvSpPr>
          <p:spPr>
            <a:xfrm>
              <a:off x="2763251" y="405064"/>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IV</a:t>
              </a:r>
              <a:endParaRPr lang="en-AU" sz="1200"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0DC3E0CD-5D07-4F26-B7B1-5C1BF3BDE8FE}"/>
                </a:ext>
              </a:extLst>
            </p:cNvPr>
            <p:cNvSpPr txBox="1"/>
            <p:nvPr/>
          </p:nvSpPr>
          <p:spPr>
            <a:xfrm>
              <a:off x="3637545" y="389022"/>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V</a:t>
              </a:r>
              <a:endParaRPr lang="en-AU" sz="12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209F5CFF-7219-442C-ADB4-3DC87A57B6EA}"/>
                </a:ext>
              </a:extLst>
            </p:cNvPr>
            <p:cNvSpPr txBox="1"/>
            <p:nvPr/>
          </p:nvSpPr>
          <p:spPr>
            <a:xfrm>
              <a:off x="5486396" y="397044"/>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VI</a:t>
              </a:r>
              <a:endParaRPr lang="en-AU" sz="1200" dirty="0">
                <a:latin typeface="Times New Roman" panose="02020603050405020304" pitchFamily="18" charset="0"/>
                <a:cs typeface="Times New Roman" panose="02020603050405020304" pitchFamily="18" charset="0"/>
              </a:endParaRPr>
            </a:p>
          </p:txBody>
        </p:sp>
      </p:grpSp>
      <p:sp>
        <p:nvSpPr>
          <p:cNvPr id="7" name="Rectangle 6">
            <a:extLst>
              <a:ext uri="{FF2B5EF4-FFF2-40B4-BE49-F238E27FC236}">
                <a16:creationId xmlns:a16="http://schemas.microsoft.com/office/drawing/2014/main" id="{C7EC99C5-B110-4668-AC29-97D71CB55D7A}"/>
              </a:ext>
            </a:extLst>
          </p:cNvPr>
          <p:cNvSpPr/>
          <p:nvPr/>
        </p:nvSpPr>
        <p:spPr>
          <a:xfrm>
            <a:off x="330200" y="134035"/>
            <a:ext cx="9829800" cy="369332"/>
          </a:xfrm>
          <a:prstGeom prst="rect">
            <a:avLst/>
          </a:prstGeom>
        </p:spPr>
        <p:txBody>
          <a:bodyPr wrap="square">
            <a:spAutoFit/>
          </a:bodyPr>
          <a:lstStyle/>
          <a:p>
            <a:r>
              <a:rPr lang="en-US" b="1" dirty="0"/>
              <a:t>6. Quantitative proteomics present distinctions between parental, ALT and TEL cell lines</a:t>
            </a:r>
          </a:p>
        </p:txBody>
      </p:sp>
      <p:pic>
        <p:nvPicPr>
          <p:cNvPr id="10" name="Picture 9">
            <a:extLst>
              <a:ext uri="{FF2B5EF4-FFF2-40B4-BE49-F238E27FC236}">
                <a16:creationId xmlns:a16="http://schemas.microsoft.com/office/drawing/2014/main" id="{E64B6586-218C-441B-8319-3AFCC796B5DE}"/>
              </a:ext>
            </a:extLst>
          </p:cNvPr>
          <p:cNvPicPr>
            <a:picLocks noChangeAspect="1"/>
          </p:cNvPicPr>
          <p:nvPr/>
        </p:nvPicPr>
        <p:blipFill>
          <a:blip r:embed="rId4"/>
          <a:stretch>
            <a:fillRect/>
          </a:stretch>
        </p:blipFill>
        <p:spPr>
          <a:xfrm>
            <a:off x="3403601" y="2482122"/>
            <a:ext cx="3263899" cy="1789793"/>
          </a:xfrm>
          <a:prstGeom prst="rect">
            <a:avLst/>
          </a:prstGeom>
        </p:spPr>
      </p:pic>
      <p:pic>
        <p:nvPicPr>
          <p:cNvPr id="11" name="Picture 10">
            <a:extLst>
              <a:ext uri="{FF2B5EF4-FFF2-40B4-BE49-F238E27FC236}">
                <a16:creationId xmlns:a16="http://schemas.microsoft.com/office/drawing/2014/main" id="{E9F29B36-FB7C-421B-8C1C-3DDF70E8A601}"/>
              </a:ext>
            </a:extLst>
          </p:cNvPr>
          <p:cNvPicPr>
            <a:picLocks noChangeAspect="1"/>
          </p:cNvPicPr>
          <p:nvPr/>
        </p:nvPicPr>
        <p:blipFill>
          <a:blip r:embed="rId5"/>
          <a:stretch>
            <a:fillRect/>
          </a:stretch>
        </p:blipFill>
        <p:spPr>
          <a:xfrm>
            <a:off x="0" y="2476735"/>
            <a:ext cx="3206311" cy="1828566"/>
          </a:xfrm>
          <a:prstGeom prst="rect">
            <a:avLst/>
          </a:prstGeom>
        </p:spPr>
      </p:pic>
      <p:grpSp>
        <p:nvGrpSpPr>
          <p:cNvPr id="17" name="Group 16">
            <a:extLst>
              <a:ext uri="{FF2B5EF4-FFF2-40B4-BE49-F238E27FC236}">
                <a16:creationId xmlns:a16="http://schemas.microsoft.com/office/drawing/2014/main" id="{342D98BD-BA5D-4A6D-9E7F-2FDBCCDF69FF}"/>
              </a:ext>
            </a:extLst>
          </p:cNvPr>
          <p:cNvGrpSpPr/>
          <p:nvPr/>
        </p:nvGrpSpPr>
        <p:grpSpPr>
          <a:xfrm>
            <a:off x="8257586" y="3515145"/>
            <a:ext cx="3168389" cy="1602331"/>
            <a:chOff x="3438151" y="5880510"/>
            <a:chExt cx="3154829" cy="1604461"/>
          </a:xfrm>
        </p:grpSpPr>
        <p:pic>
          <p:nvPicPr>
            <p:cNvPr id="27" name="Picture 26">
              <a:extLst>
                <a:ext uri="{FF2B5EF4-FFF2-40B4-BE49-F238E27FC236}">
                  <a16:creationId xmlns:a16="http://schemas.microsoft.com/office/drawing/2014/main" id="{D3659D74-005C-49DA-9401-2B6843F13F10}"/>
                </a:ext>
              </a:extLst>
            </p:cNvPr>
            <p:cNvPicPr>
              <a:picLocks noChangeAspect="1"/>
            </p:cNvPicPr>
            <p:nvPr/>
          </p:nvPicPr>
          <p:blipFill>
            <a:blip r:embed="rId6"/>
            <a:stretch>
              <a:fillRect/>
            </a:stretch>
          </p:blipFill>
          <p:spPr>
            <a:xfrm>
              <a:off x="3438151" y="6009986"/>
              <a:ext cx="3154829" cy="1474985"/>
            </a:xfrm>
            <a:prstGeom prst="rect">
              <a:avLst/>
            </a:prstGeom>
          </p:spPr>
        </p:pic>
        <p:sp>
          <p:nvSpPr>
            <p:cNvPr id="28" name="TextBox 27">
              <a:extLst>
                <a:ext uri="{FF2B5EF4-FFF2-40B4-BE49-F238E27FC236}">
                  <a16:creationId xmlns:a16="http://schemas.microsoft.com/office/drawing/2014/main" id="{7DBE4BC2-E6AA-4139-A479-DB4068E2EFA1}"/>
                </a:ext>
              </a:extLst>
            </p:cNvPr>
            <p:cNvSpPr txBox="1"/>
            <p:nvPr/>
          </p:nvSpPr>
          <p:spPr>
            <a:xfrm>
              <a:off x="3647441" y="5880510"/>
              <a:ext cx="1587612" cy="344256"/>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t>
              </a:r>
              <a:endParaRPr lang="en-AU" sz="1600" b="1" dirty="0">
                <a:latin typeface="Times New Roman" panose="02020603050405020304" pitchFamily="18"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D61C029D-E657-4240-A47B-334545B7819B}"/>
              </a:ext>
            </a:extLst>
          </p:cNvPr>
          <p:cNvGrpSpPr/>
          <p:nvPr/>
        </p:nvGrpSpPr>
        <p:grpSpPr>
          <a:xfrm>
            <a:off x="8331562" y="5073988"/>
            <a:ext cx="3010269" cy="1578885"/>
            <a:chOff x="3915137" y="5788363"/>
            <a:chExt cx="3010269" cy="1578885"/>
          </a:xfrm>
        </p:grpSpPr>
        <p:pic>
          <p:nvPicPr>
            <p:cNvPr id="16" name="Picture 15">
              <a:extLst>
                <a:ext uri="{FF2B5EF4-FFF2-40B4-BE49-F238E27FC236}">
                  <a16:creationId xmlns:a16="http://schemas.microsoft.com/office/drawing/2014/main" id="{5C61075D-4494-4FBF-A14B-41CF072F6C19}"/>
                </a:ext>
              </a:extLst>
            </p:cNvPr>
            <p:cNvPicPr>
              <a:picLocks noChangeAspect="1"/>
            </p:cNvPicPr>
            <p:nvPr/>
          </p:nvPicPr>
          <p:blipFill>
            <a:blip r:embed="rId7"/>
            <a:stretch>
              <a:fillRect/>
            </a:stretch>
          </p:blipFill>
          <p:spPr>
            <a:xfrm>
              <a:off x="4229831" y="5897320"/>
              <a:ext cx="2695575" cy="1469928"/>
            </a:xfrm>
            <a:prstGeom prst="rect">
              <a:avLst/>
            </a:prstGeom>
          </p:spPr>
        </p:pic>
        <p:sp>
          <p:nvSpPr>
            <p:cNvPr id="18" name="TextBox 17">
              <a:extLst>
                <a:ext uri="{FF2B5EF4-FFF2-40B4-BE49-F238E27FC236}">
                  <a16:creationId xmlns:a16="http://schemas.microsoft.com/office/drawing/2014/main" id="{AA8DCB90-9C2B-42E1-85C6-3D98F629B655}"/>
                </a:ext>
              </a:extLst>
            </p:cNvPr>
            <p:cNvSpPr txBox="1"/>
            <p:nvPr/>
          </p:nvSpPr>
          <p:spPr>
            <a:xfrm>
              <a:off x="3915137" y="5788363"/>
              <a:ext cx="1587612" cy="344256"/>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a:t>
              </a:r>
              <a:endParaRPr lang="en-AU" sz="1600" b="1" dirty="0">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007A6B47-BA5C-4E67-8F42-2F6ED722913E}"/>
              </a:ext>
            </a:extLst>
          </p:cNvPr>
          <p:cNvGrpSpPr/>
          <p:nvPr/>
        </p:nvGrpSpPr>
        <p:grpSpPr>
          <a:xfrm>
            <a:off x="7469578" y="766083"/>
            <a:ext cx="2641067" cy="2038803"/>
            <a:chOff x="8726878" y="1197883"/>
            <a:chExt cx="2641067" cy="2038803"/>
          </a:xfrm>
        </p:grpSpPr>
        <p:pic>
          <p:nvPicPr>
            <p:cNvPr id="15" name="Picture 14">
              <a:extLst>
                <a:ext uri="{FF2B5EF4-FFF2-40B4-BE49-F238E27FC236}">
                  <a16:creationId xmlns:a16="http://schemas.microsoft.com/office/drawing/2014/main" id="{E27E9E1D-0537-4EEB-BD3F-4827F3B61BDF}"/>
                </a:ext>
              </a:extLst>
            </p:cNvPr>
            <p:cNvPicPr>
              <a:picLocks noChangeAspect="1"/>
            </p:cNvPicPr>
            <p:nvPr/>
          </p:nvPicPr>
          <p:blipFill>
            <a:blip r:embed="rId8"/>
            <a:stretch>
              <a:fillRect/>
            </a:stretch>
          </p:blipFill>
          <p:spPr>
            <a:xfrm>
              <a:off x="8853239" y="1311635"/>
              <a:ext cx="2514706" cy="1925051"/>
            </a:xfrm>
            <a:prstGeom prst="rect">
              <a:avLst/>
            </a:prstGeom>
          </p:spPr>
        </p:pic>
        <p:sp>
          <p:nvSpPr>
            <p:cNvPr id="19" name="TextBox 18">
              <a:extLst>
                <a:ext uri="{FF2B5EF4-FFF2-40B4-BE49-F238E27FC236}">
                  <a16:creationId xmlns:a16="http://schemas.microsoft.com/office/drawing/2014/main" id="{CD8F0C3A-FBEB-43CA-ABBF-F50A43268DB2}"/>
                </a:ext>
              </a:extLst>
            </p:cNvPr>
            <p:cNvSpPr txBox="1"/>
            <p:nvPr/>
          </p:nvSpPr>
          <p:spPr>
            <a:xfrm>
              <a:off x="8726878" y="1197883"/>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EABD98F0-D511-4E75-BF4C-7A75A11D2F54}"/>
              </a:ext>
            </a:extLst>
          </p:cNvPr>
          <p:cNvGrpSpPr/>
          <p:nvPr/>
        </p:nvGrpSpPr>
        <p:grpSpPr>
          <a:xfrm>
            <a:off x="5817430" y="4721106"/>
            <a:ext cx="2094940" cy="1262584"/>
            <a:chOff x="360493" y="7805814"/>
            <a:chExt cx="2094940" cy="1262584"/>
          </a:xfrm>
        </p:grpSpPr>
        <p:sp>
          <p:nvSpPr>
            <p:cNvPr id="25" name="TextBox 24">
              <a:extLst>
                <a:ext uri="{FF2B5EF4-FFF2-40B4-BE49-F238E27FC236}">
                  <a16:creationId xmlns:a16="http://schemas.microsoft.com/office/drawing/2014/main" id="{75C7BBC1-015D-4845-A032-879C5F950FB9}"/>
                </a:ext>
              </a:extLst>
            </p:cNvPr>
            <p:cNvSpPr txBox="1"/>
            <p:nvPr/>
          </p:nvSpPr>
          <p:spPr>
            <a:xfrm>
              <a:off x="360493" y="7805814"/>
              <a:ext cx="1587612" cy="344256"/>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e</a:t>
              </a:r>
              <a:endParaRPr lang="en-AU" sz="1600" b="1"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AF3AE609-954F-4E61-B6C9-D0071140E5CD}"/>
                </a:ext>
              </a:extLst>
            </p:cNvPr>
            <p:cNvPicPr>
              <a:picLocks noChangeAspect="1"/>
            </p:cNvPicPr>
            <p:nvPr/>
          </p:nvPicPr>
          <p:blipFill>
            <a:blip r:embed="rId9"/>
            <a:stretch>
              <a:fillRect/>
            </a:stretch>
          </p:blipFill>
          <p:spPr>
            <a:xfrm>
              <a:off x="697920" y="7900148"/>
              <a:ext cx="1757513" cy="1168250"/>
            </a:xfrm>
            <a:prstGeom prst="rect">
              <a:avLst/>
            </a:prstGeom>
          </p:spPr>
        </p:pic>
      </p:grpSp>
      <p:grpSp>
        <p:nvGrpSpPr>
          <p:cNvPr id="21" name="Group 20">
            <a:extLst>
              <a:ext uri="{FF2B5EF4-FFF2-40B4-BE49-F238E27FC236}">
                <a16:creationId xmlns:a16="http://schemas.microsoft.com/office/drawing/2014/main" id="{8145EAF6-A975-4821-95FA-180F63F1A4E1}"/>
              </a:ext>
            </a:extLst>
          </p:cNvPr>
          <p:cNvGrpSpPr/>
          <p:nvPr/>
        </p:nvGrpSpPr>
        <p:grpSpPr>
          <a:xfrm>
            <a:off x="2843464" y="4744610"/>
            <a:ext cx="3032220" cy="1528937"/>
            <a:chOff x="114301" y="5900563"/>
            <a:chExt cx="3032220" cy="1528937"/>
          </a:xfrm>
        </p:grpSpPr>
        <p:pic>
          <p:nvPicPr>
            <p:cNvPr id="23" name="Picture 22">
              <a:extLst>
                <a:ext uri="{FF2B5EF4-FFF2-40B4-BE49-F238E27FC236}">
                  <a16:creationId xmlns:a16="http://schemas.microsoft.com/office/drawing/2014/main" id="{4F26D6DA-F090-4A02-A08B-EAB499C95235}"/>
                </a:ext>
              </a:extLst>
            </p:cNvPr>
            <p:cNvPicPr>
              <a:picLocks noChangeAspect="1"/>
            </p:cNvPicPr>
            <p:nvPr/>
          </p:nvPicPr>
          <p:blipFill>
            <a:blip r:embed="rId10"/>
            <a:stretch>
              <a:fillRect/>
            </a:stretch>
          </p:blipFill>
          <p:spPr>
            <a:xfrm>
              <a:off x="114301" y="6003943"/>
              <a:ext cx="3032220" cy="1425557"/>
            </a:xfrm>
            <a:prstGeom prst="rect">
              <a:avLst/>
            </a:prstGeom>
          </p:spPr>
        </p:pic>
        <p:sp>
          <p:nvSpPr>
            <p:cNvPr id="24" name="TextBox 23">
              <a:extLst>
                <a:ext uri="{FF2B5EF4-FFF2-40B4-BE49-F238E27FC236}">
                  <a16:creationId xmlns:a16="http://schemas.microsoft.com/office/drawing/2014/main" id="{D8529235-EE99-4554-9EE9-19CB818E3BC8}"/>
                </a:ext>
              </a:extLst>
            </p:cNvPr>
            <p:cNvSpPr txBox="1"/>
            <p:nvPr/>
          </p:nvSpPr>
          <p:spPr>
            <a:xfrm>
              <a:off x="393901" y="5900563"/>
              <a:ext cx="1587612" cy="344256"/>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
              </a:r>
              <a:endParaRPr lang="en-AU" sz="1600" b="1" dirty="0">
                <a:latin typeface="Times New Roman" panose="02020603050405020304" pitchFamily="18"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2479E981-ED60-4F53-A24B-DB2A47C0C5B9}"/>
              </a:ext>
            </a:extLst>
          </p:cNvPr>
          <p:cNvGrpSpPr/>
          <p:nvPr/>
        </p:nvGrpSpPr>
        <p:grpSpPr>
          <a:xfrm>
            <a:off x="118503" y="4387117"/>
            <a:ext cx="2721228" cy="2369283"/>
            <a:chOff x="8691003" y="4100206"/>
            <a:chExt cx="2721228" cy="2369283"/>
          </a:xfrm>
        </p:grpSpPr>
        <p:grpSp>
          <p:nvGrpSpPr>
            <p:cNvPr id="30" name="Group 29">
              <a:extLst>
                <a:ext uri="{FF2B5EF4-FFF2-40B4-BE49-F238E27FC236}">
                  <a16:creationId xmlns:a16="http://schemas.microsoft.com/office/drawing/2014/main" id="{0710F1A0-FA0B-4C6E-92DD-811D337AC4BE}"/>
                </a:ext>
              </a:extLst>
            </p:cNvPr>
            <p:cNvGrpSpPr/>
            <p:nvPr/>
          </p:nvGrpSpPr>
          <p:grpSpPr>
            <a:xfrm>
              <a:off x="8772539" y="4163490"/>
              <a:ext cx="2639692" cy="2305999"/>
              <a:chOff x="3432902" y="2929138"/>
              <a:chExt cx="2639692" cy="2305999"/>
            </a:xfrm>
          </p:grpSpPr>
          <p:sp>
            <p:nvSpPr>
              <p:cNvPr id="31" name="TextBox 30">
                <a:extLst>
                  <a:ext uri="{FF2B5EF4-FFF2-40B4-BE49-F238E27FC236}">
                    <a16:creationId xmlns:a16="http://schemas.microsoft.com/office/drawing/2014/main" id="{46286A50-1C85-451F-8D53-8C59C4028D3D}"/>
                  </a:ext>
                </a:extLst>
              </p:cNvPr>
              <p:cNvSpPr txBox="1"/>
              <p:nvPr/>
            </p:nvSpPr>
            <p:spPr>
              <a:xfrm rot="16200000">
                <a:off x="2765187" y="3596853"/>
                <a:ext cx="1597040" cy="261610"/>
              </a:xfrm>
              <a:prstGeom prst="rect">
                <a:avLst/>
              </a:prstGeom>
              <a:noFill/>
            </p:spPr>
            <p:txBody>
              <a:bodyPr wrap="square" rtlCol="0">
                <a:spAutoFit/>
              </a:bodyPr>
              <a:lstStyle/>
              <a:p>
                <a:r>
                  <a:rPr lang="en-US" sz="1100" dirty="0"/>
                  <a:t>-log10(p-value)</a:t>
                </a:r>
                <a:endParaRPr lang="en-AU" sz="1100" dirty="0"/>
              </a:p>
            </p:txBody>
          </p:sp>
          <p:sp>
            <p:nvSpPr>
              <p:cNvPr id="32" name="TextBox 31">
                <a:extLst>
                  <a:ext uri="{FF2B5EF4-FFF2-40B4-BE49-F238E27FC236}">
                    <a16:creationId xmlns:a16="http://schemas.microsoft.com/office/drawing/2014/main" id="{91E03AF8-9320-496E-931C-4B1422F1893A}"/>
                  </a:ext>
                </a:extLst>
              </p:cNvPr>
              <p:cNvSpPr txBox="1"/>
              <p:nvPr/>
            </p:nvSpPr>
            <p:spPr>
              <a:xfrm>
                <a:off x="4475554" y="4973527"/>
                <a:ext cx="1597040" cy="261610"/>
              </a:xfrm>
              <a:prstGeom prst="rect">
                <a:avLst/>
              </a:prstGeom>
              <a:noFill/>
            </p:spPr>
            <p:txBody>
              <a:bodyPr wrap="square" rtlCol="0">
                <a:spAutoFit/>
              </a:bodyPr>
              <a:lstStyle/>
              <a:p>
                <a:r>
                  <a:rPr lang="en-US" sz="1100" dirty="0"/>
                  <a:t>log2 Fold change</a:t>
                </a:r>
                <a:endParaRPr lang="en-AU" sz="1100" dirty="0"/>
              </a:p>
            </p:txBody>
          </p:sp>
        </p:grpSp>
        <p:grpSp>
          <p:nvGrpSpPr>
            <p:cNvPr id="33" name="Group 32">
              <a:extLst>
                <a:ext uri="{FF2B5EF4-FFF2-40B4-BE49-F238E27FC236}">
                  <a16:creationId xmlns:a16="http://schemas.microsoft.com/office/drawing/2014/main" id="{F1081A65-E8C1-409B-8A86-EA2FDFEDB73A}"/>
                </a:ext>
              </a:extLst>
            </p:cNvPr>
            <p:cNvGrpSpPr/>
            <p:nvPr/>
          </p:nvGrpSpPr>
          <p:grpSpPr>
            <a:xfrm>
              <a:off x="8691003" y="4100206"/>
              <a:ext cx="2662130" cy="2156586"/>
              <a:chOff x="3890403" y="1915806"/>
              <a:chExt cx="2662130" cy="2156586"/>
            </a:xfrm>
          </p:grpSpPr>
          <p:sp>
            <p:nvSpPr>
              <p:cNvPr id="29" name="TextBox 28">
                <a:extLst>
                  <a:ext uri="{FF2B5EF4-FFF2-40B4-BE49-F238E27FC236}">
                    <a16:creationId xmlns:a16="http://schemas.microsoft.com/office/drawing/2014/main" id="{25471C1A-3BF0-4350-80AB-25559689BF5D}"/>
                  </a:ext>
                </a:extLst>
              </p:cNvPr>
              <p:cNvSpPr txBox="1"/>
              <p:nvPr/>
            </p:nvSpPr>
            <p:spPr>
              <a:xfrm>
                <a:off x="3890403" y="1915806"/>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D0CCA1C4-9D97-4ABA-849F-3513D70E0BC1}"/>
                  </a:ext>
                </a:extLst>
              </p:cNvPr>
              <p:cNvPicPr>
                <a:picLocks noChangeAspect="1"/>
              </p:cNvPicPr>
              <p:nvPr/>
            </p:nvPicPr>
            <p:blipFill>
              <a:blip r:embed="rId11"/>
              <a:stretch>
                <a:fillRect/>
              </a:stretch>
            </p:blipFill>
            <p:spPr>
              <a:xfrm>
                <a:off x="4246814" y="2052953"/>
                <a:ext cx="2305719" cy="2019439"/>
              </a:xfrm>
              <a:prstGeom prst="rect">
                <a:avLst/>
              </a:prstGeom>
            </p:spPr>
          </p:pic>
        </p:grpSp>
      </p:grpSp>
      <p:cxnSp>
        <p:nvCxnSpPr>
          <p:cNvPr id="38" name="Straight Connector 37">
            <a:extLst>
              <a:ext uri="{FF2B5EF4-FFF2-40B4-BE49-F238E27FC236}">
                <a16:creationId xmlns:a16="http://schemas.microsoft.com/office/drawing/2014/main" id="{91A20B74-FA53-4B48-AC91-12EB78410519}"/>
              </a:ext>
            </a:extLst>
          </p:cNvPr>
          <p:cNvCxnSpPr>
            <a:cxnSpLocks/>
          </p:cNvCxnSpPr>
          <p:nvPr/>
        </p:nvCxnSpPr>
        <p:spPr>
          <a:xfrm>
            <a:off x="474617" y="2208439"/>
            <a:ext cx="1510937"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18B292-1477-4C34-849E-1ABF5B3FC547}"/>
              </a:ext>
            </a:extLst>
          </p:cNvPr>
          <p:cNvCxnSpPr>
            <a:cxnSpLocks/>
          </p:cNvCxnSpPr>
          <p:nvPr/>
        </p:nvCxnSpPr>
        <p:spPr>
          <a:xfrm>
            <a:off x="1502773" y="2225856"/>
            <a:ext cx="0" cy="19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705E821-D1E3-4E83-BB75-D5E7936774D8}"/>
              </a:ext>
            </a:extLst>
          </p:cNvPr>
          <p:cNvCxnSpPr>
            <a:cxnSpLocks/>
          </p:cNvCxnSpPr>
          <p:nvPr/>
        </p:nvCxnSpPr>
        <p:spPr>
          <a:xfrm>
            <a:off x="3925389" y="2208440"/>
            <a:ext cx="600075"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7F629D-F618-4435-8259-E2AA6B0065FA}"/>
              </a:ext>
            </a:extLst>
          </p:cNvPr>
          <p:cNvCxnSpPr>
            <a:cxnSpLocks/>
          </p:cNvCxnSpPr>
          <p:nvPr/>
        </p:nvCxnSpPr>
        <p:spPr>
          <a:xfrm>
            <a:off x="5980883" y="2215515"/>
            <a:ext cx="158660"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9AFC228-CC4E-487A-A7C9-DD16FAD4ACC2}"/>
              </a:ext>
            </a:extLst>
          </p:cNvPr>
          <p:cNvCxnSpPr>
            <a:cxnSpLocks/>
          </p:cNvCxnSpPr>
          <p:nvPr/>
        </p:nvCxnSpPr>
        <p:spPr>
          <a:xfrm>
            <a:off x="3222988" y="2221094"/>
            <a:ext cx="166688"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7FE3C1E-C74A-4EF5-A202-1C62D4A30166}"/>
              </a:ext>
            </a:extLst>
          </p:cNvPr>
          <p:cNvCxnSpPr>
            <a:cxnSpLocks/>
          </p:cNvCxnSpPr>
          <p:nvPr/>
        </p:nvCxnSpPr>
        <p:spPr>
          <a:xfrm>
            <a:off x="5109573" y="2279650"/>
            <a:ext cx="0" cy="19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D9DEC0C-A5AF-43A2-B8C3-485DFDF657E0}"/>
              </a:ext>
            </a:extLst>
          </p:cNvPr>
          <p:cNvCxnSpPr/>
          <p:nvPr/>
        </p:nvCxnSpPr>
        <p:spPr>
          <a:xfrm>
            <a:off x="3295650" y="2281238"/>
            <a:ext cx="2786063" cy="0"/>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B318E233-69F8-4D43-B5E2-B3498CE883B2}"/>
              </a:ext>
            </a:extLst>
          </p:cNvPr>
          <p:cNvCxnSpPr/>
          <p:nvPr/>
        </p:nvCxnSpPr>
        <p:spPr>
          <a:xfrm>
            <a:off x="3290888" y="2228850"/>
            <a:ext cx="0" cy="52388"/>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B860275-ED69-4473-9F89-5A87B5B6DDC5}"/>
              </a:ext>
            </a:extLst>
          </p:cNvPr>
          <p:cNvCxnSpPr/>
          <p:nvPr/>
        </p:nvCxnSpPr>
        <p:spPr>
          <a:xfrm>
            <a:off x="6077753" y="2224882"/>
            <a:ext cx="0" cy="52388"/>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F8317610-BD60-40B5-B929-B384DE88D22E}"/>
              </a:ext>
            </a:extLst>
          </p:cNvPr>
          <p:cNvCxnSpPr/>
          <p:nvPr/>
        </p:nvCxnSpPr>
        <p:spPr>
          <a:xfrm>
            <a:off x="4220378" y="2231232"/>
            <a:ext cx="0" cy="523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3918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4886C1-B030-4004-921E-CC229290B404}"/>
              </a:ext>
            </a:extLst>
          </p:cNvPr>
          <p:cNvSpPr/>
          <p:nvPr/>
        </p:nvSpPr>
        <p:spPr>
          <a:xfrm>
            <a:off x="219075" y="146735"/>
            <a:ext cx="7213600" cy="369332"/>
          </a:xfrm>
          <a:prstGeom prst="rect">
            <a:avLst/>
          </a:prstGeom>
        </p:spPr>
        <p:txBody>
          <a:bodyPr wrap="square">
            <a:spAutoFit/>
          </a:bodyPr>
          <a:lstStyle/>
          <a:p>
            <a:r>
              <a:rPr lang="en-US" b="1" dirty="0"/>
              <a:t>7. Proteogenomic model of immortalization process in JFCF-6 cells   </a:t>
            </a:r>
            <a:endParaRPr lang="en-AU" b="1" dirty="0">
              <a:solidFill>
                <a:srgbClr val="FF0000"/>
              </a:solidFill>
            </a:endParaRPr>
          </a:p>
        </p:txBody>
      </p:sp>
    </p:spTree>
    <p:extLst>
      <p:ext uri="{BB962C8B-B14F-4D97-AF65-F5344CB8AC3E}">
        <p14:creationId xmlns:p14="http://schemas.microsoft.com/office/powerpoint/2010/main" val="1678594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BAE9A8-D467-44CD-B205-B7469B9EDD29}"/>
              </a:ext>
            </a:extLst>
          </p:cNvPr>
          <p:cNvSpPr/>
          <p:nvPr/>
        </p:nvSpPr>
        <p:spPr>
          <a:xfrm>
            <a:off x="263839" y="221734"/>
            <a:ext cx="3975512" cy="369332"/>
          </a:xfrm>
          <a:prstGeom prst="rect">
            <a:avLst/>
          </a:prstGeom>
        </p:spPr>
        <p:txBody>
          <a:bodyPr wrap="none">
            <a:spAutoFit/>
          </a:bodyPr>
          <a:lstStyle/>
          <a:p>
            <a:r>
              <a:rPr lang="en-US" b="1" dirty="0"/>
              <a:t>8. Identification of novel TM signatures </a:t>
            </a:r>
            <a:endParaRPr lang="en-US" sz="1600" b="1" dirty="0"/>
          </a:p>
        </p:txBody>
      </p:sp>
      <p:grpSp>
        <p:nvGrpSpPr>
          <p:cNvPr id="36" name="Group 35">
            <a:extLst>
              <a:ext uri="{FF2B5EF4-FFF2-40B4-BE49-F238E27FC236}">
                <a16:creationId xmlns:a16="http://schemas.microsoft.com/office/drawing/2014/main" id="{7D4D3690-C169-4CC1-8C5E-D88AA6FA47B0}"/>
              </a:ext>
            </a:extLst>
          </p:cNvPr>
          <p:cNvGrpSpPr/>
          <p:nvPr/>
        </p:nvGrpSpPr>
        <p:grpSpPr>
          <a:xfrm>
            <a:off x="166464" y="4051265"/>
            <a:ext cx="6464195" cy="1812186"/>
            <a:chOff x="285520" y="3747330"/>
            <a:chExt cx="6464195" cy="1812186"/>
          </a:xfrm>
        </p:grpSpPr>
        <p:grpSp>
          <p:nvGrpSpPr>
            <p:cNvPr id="37" name="Group 36">
              <a:extLst>
                <a:ext uri="{FF2B5EF4-FFF2-40B4-BE49-F238E27FC236}">
                  <a16:creationId xmlns:a16="http://schemas.microsoft.com/office/drawing/2014/main" id="{5B43F872-8A67-4B69-BB11-5C24D5B35B48}"/>
                </a:ext>
              </a:extLst>
            </p:cNvPr>
            <p:cNvGrpSpPr/>
            <p:nvPr/>
          </p:nvGrpSpPr>
          <p:grpSpPr>
            <a:xfrm>
              <a:off x="285520" y="3747330"/>
              <a:ext cx="2903849" cy="1736983"/>
              <a:chOff x="181248" y="522867"/>
              <a:chExt cx="2903849" cy="1736983"/>
            </a:xfrm>
          </p:grpSpPr>
          <p:grpSp>
            <p:nvGrpSpPr>
              <p:cNvPr id="48" name="Group 47">
                <a:extLst>
                  <a:ext uri="{FF2B5EF4-FFF2-40B4-BE49-F238E27FC236}">
                    <a16:creationId xmlns:a16="http://schemas.microsoft.com/office/drawing/2014/main" id="{702824EF-42E8-41B2-9754-405B7DE4B555}"/>
                  </a:ext>
                </a:extLst>
              </p:cNvPr>
              <p:cNvGrpSpPr/>
              <p:nvPr/>
            </p:nvGrpSpPr>
            <p:grpSpPr>
              <a:xfrm>
                <a:off x="355937" y="522867"/>
                <a:ext cx="2729160" cy="1736983"/>
                <a:chOff x="355937" y="522867"/>
                <a:chExt cx="2729160" cy="1736983"/>
              </a:xfrm>
            </p:grpSpPr>
            <p:sp>
              <p:nvSpPr>
                <p:cNvPr id="50" name="TextBox 49">
                  <a:extLst>
                    <a:ext uri="{FF2B5EF4-FFF2-40B4-BE49-F238E27FC236}">
                      <a16:creationId xmlns:a16="http://schemas.microsoft.com/office/drawing/2014/main" id="{2FB7AD94-83FF-42DB-846A-E80BE69EB534}"/>
                    </a:ext>
                  </a:extLst>
                </p:cNvPr>
                <p:cNvSpPr txBox="1"/>
                <p:nvPr/>
              </p:nvSpPr>
              <p:spPr>
                <a:xfrm>
                  <a:off x="1235243" y="522867"/>
                  <a:ext cx="1219198" cy="253916"/>
                </a:xfrm>
                <a:prstGeom prst="rect">
                  <a:avLst/>
                </a:prstGeom>
                <a:noFill/>
              </p:spPr>
              <p:txBody>
                <a:bodyPr wrap="square" rtlCol="0">
                  <a:spAutoFit/>
                </a:bodyPr>
                <a:lstStyle/>
                <a:p>
                  <a:r>
                    <a:rPr lang="en-US" sz="1050" b="1" dirty="0"/>
                    <a:t>IMPDH1 (7q32.1)</a:t>
                  </a:r>
                  <a:endParaRPr lang="en-AU" sz="1050" b="1" dirty="0"/>
                </a:p>
              </p:txBody>
            </p:sp>
            <p:graphicFrame>
              <p:nvGraphicFramePr>
                <p:cNvPr id="51" name="Object 50">
                  <a:extLst>
                    <a:ext uri="{FF2B5EF4-FFF2-40B4-BE49-F238E27FC236}">
                      <a16:creationId xmlns:a16="http://schemas.microsoft.com/office/drawing/2014/main" id="{8A39074F-3938-454E-9DF1-7B0C493BE3C7}"/>
                    </a:ext>
                  </a:extLst>
                </p:cNvPr>
                <p:cNvGraphicFramePr>
                  <a:graphicFrameLocks noChangeAspect="1"/>
                </p:cNvGraphicFramePr>
                <p:nvPr>
                  <p:extLst>
                    <p:ext uri="{D42A27DB-BD31-4B8C-83A1-F6EECF244321}">
                      <p14:modId xmlns:p14="http://schemas.microsoft.com/office/powerpoint/2010/main" val="2741699997"/>
                    </p:ext>
                  </p:extLst>
                </p:nvPr>
              </p:nvGraphicFramePr>
              <p:xfrm>
                <a:off x="355937" y="631736"/>
                <a:ext cx="1333500" cy="1616075"/>
              </p:xfrm>
              <a:graphic>
                <a:graphicData uri="http://schemas.openxmlformats.org/presentationml/2006/ole">
                  <mc:AlternateContent xmlns:mc="http://schemas.openxmlformats.org/markup-compatibility/2006">
                    <mc:Choice xmlns:v="urn:schemas-microsoft-com:vml" Requires="v">
                      <p:oleObj spid="_x0000_s3176" name="Prism 8" r:id="rId3" imgW="1333943" imgH="1616011" progId="Prism8.Document">
                        <p:embed/>
                      </p:oleObj>
                    </mc:Choice>
                    <mc:Fallback>
                      <p:oleObj name="Prism 8" r:id="rId3" imgW="1333943" imgH="1616011" progId="Prism8.Document">
                        <p:embed/>
                        <p:pic>
                          <p:nvPicPr>
                            <p:cNvPr id="20" name="Object 19">
                              <a:extLst>
                                <a:ext uri="{FF2B5EF4-FFF2-40B4-BE49-F238E27FC236}">
                                  <a16:creationId xmlns:a16="http://schemas.microsoft.com/office/drawing/2014/main" id="{F51EB7E8-AB64-4E30-866C-759FA492C34C}"/>
                                </a:ext>
                              </a:extLst>
                            </p:cNvPr>
                            <p:cNvPicPr/>
                            <p:nvPr/>
                          </p:nvPicPr>
                          <p:blipFill>
                            <a:blip r:embed="rId4"/>
                            <a:stretch>
                              <a:fillRect/>
                            </a:stretch>
                          </p:blipFill>
                          <p:spPr>
                            <a:xfrm>
                              <a:off x="355937" y="631736"/>
                              <a:ext cx="1333500" cy="1616075"/>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5D8EE8FC-00EC-4376-809F-C025AEDEF90E}"/>
                    </a:ext>
                  </a:extLst>
                </p:cNvPr>
                <p:cNvGraphicFramePr>
                  <a:graphicFrameLocks noChangeAspect="1"/>
                </p:cNvGraphicFramePr>
                <p:nvPr>
                  <p:extLst>
                    <p:ext uri="{D42A27DB-BD31-4B8C-83A1-F6EECF244321}">
                      <p14:modId xmlns:p14="http://schemas.microsoft.com/office/powerpoint/2010/main" val="3823571681"/>
                    </p:ext>
                  </p:extLst>
                </p:nvPr>
              </p:nvGraphicFramePr>
              <p:xfrm>
                <a:off x="1751597" y="643775"/>
                <a:ext cx="1333500" cy="1616075"/>
              </p:xfrm>
              <a:graphic>
                <a:graphicData uri="http://schemas.openxmlformats.org/presentationml/2006/ole">
                  <mc:AlternateContent xmlns:mc="http://schemas.openxmlformats.org/markup-compatibility/2006">
                    <mc:Choice xmlns:v="urn:schemas-microsoft-com:vml" Requires="v">
                      <p:oleObj spid="_x0000_s3177" name="Prism 8" r:id="rId5" imgW="1333943" imgH="1616011" progId="Prism8.Document">
                        <p:embed/>
                      </p:oleObj>
                    </mc:Choice>
                    <mc:Fallback>
                      <p:oleObj name="Prism 8" r:id="rId5" imgW="1333943" imgH="1616011" progId="Prism8.Document">
                        <p:embed/>
                        <p:pic>
                          <p:nvPicPr>
                            <p:cNvPr id="21" name="Object 20">
                              <a:extLst>
                                <a:ext uri="{FF2B5EF4-FFF2-40B4-BE49-F238E27FC236}">
                                  <a16:creationId xmlns:a16="http://schemas.microsoft.com/office/drawing/2014/main" id="{51EBF6FD-C8C8-458E-BEEB-90762A516D65}"/>
                                </a:ext>
                              </a:extLst>
                            </p:cNvPr>
                            <p:cNvPicPr/>
                            <p:nvPr/>
                          </p:nvPicPr>
                          <p:blipFill>
                            <a:blip r:embed="rId6"/>
                            <a:stretch>
                              <a:fillRect/>
                            </a:stretch>
                          </p:blipFill>
                          <p:spPr>
                            <a:xfrm>
                              <a:off x="1751597" y="643775"/>
                              <a:ext cx="1333500" cy="1616075"/>
                            </a:xfrm>
                            <a:prstGeom prst="rect">
                              <a:avLst/>
                            </a:prstGeom>
                          </p:spPr>
                        </p:pic>
                      </p:oleObj>
                    </mc:Fallback>
                  </mc:AlternateContent>
                </a:graphicData>
              </a:graphic>
            </p:graphicFrame>
          </p:grpSp>
          <p:sp>
            <p:nvSpPr>
              <p:cNvPr id="49" name="TextBox 48">
                <a:extLst>
                  <a:ext uri="{FF2B5EF4-FFF2-40B4-BE49-F238E27FC236}">
                    <a16:creationId xmlns:a16="http://schemas.microsoft.com/office/drawing/2014/main" id="{C8E913DD-8B89-4A85-B3D1-4D7F43C9E08B}"/>
                  </a:ext>
                </a:extLst>
              </p:cNvPr>
              <p:cNvSpPr txBox="1"/>
              <p:nvPr/>
            </p:nvSpPr>
            <p:spPr>
              <a:xfrm>
                <a:off x="181248" y="671111"/>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CA726CBF-1ACF-411C-A800-2DF5B6F674E6}"/>
                </a:ext>
              </a:extLst>
            </p:cNvPr>
            <p:cNvGrpSpPr/>
            <p:nvPr/>
          </p:nvGrpSpPr>
          <p:grpSpPr>
            <a:xfrm>
              <a:off x="3662384" y="3819520"/>
              <a:ext cx="2806426" cy="1712917"/>
              <a:chOff x="3558112" y="595057"/>
              <a:chExt cx="2806426" cy="1712917"/>
            </a:xfrm>
          </p:grpSpPr>
          <p:sp>
            <p:nvSpPr>
              <p:cNvPr id="43" name="TextBox 42">
                <a:extLst>
                  <a:ext uri="{FF2B5EF4-FFF2-40B4-BE49-F238E27FC236}">
                    <a16:creationId xmlns:a16="http://schemas.microsoft.com/office/drawing/2014/main" id="{E8C0D5B0-118F-4D5A-9CBC-D5E6E3A9855D}"/>
                  </a:ext>
                </a:extLst>
              </p:cNvPr>
              <p:cNvSpPr txBox="1"/>
              <p:nvPr/>
            </p:nvSpPr>
            <p:spPr>
              <a:xfrm>
                <a:off x="3558112" y="739290"/>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2A21B229-5A37-4C72-9686-B984CA33CFA3}"/>
                  </a:ext>
                </a:extLst>
              </p:cNvPr>
              <p:cNvGrpSpPr/>
              <p:nvPr/>
            </p:nvGrpSpPr>
            <p:grpSpPr>
              <a:xfrm>
                <a:off x="3772905" y="595057"/>
                <a:ext cx="2591633" cy="1712917"/>
                <a:chOff x="3772905" y="595057"/>
                <a:chExt cx="2591633" cy="1712917"/>
              </a:xfrm>
            </p:grpSpPr>
            <p:graphicFrame>
              <p:nvGraphicFramePr>
                <p:cNvPr id="45" name="Object 44">
                  <a:extLst>
                    <a:ext uri="{FF2B5EF4-FFF2-40B4-BE49-F238E27FC236}">
                      <a16:creationId xmlns:a16="http://schemas.microsoft.com/office/drawing/2014/main" id="{112FBD86-ADC0-4B23-818A-A11649CFFC75}"/>
                    </a:ext>
                  </a:extLst>
                </p:cNvPr>
                <p:cNvGraphicFramePr>
                  <a:graphicFrameLocks noChangeAspect="1"/>
                </p:cNvGraphicFramePr>
                <p:nvPr>
                  <p:extLst>
                    <p:ext uri="{D42A27DB-BD31-4B8C-83A1-F6EECF244321}">
                      <p14:modId xmlns:p14="http://schemas.microsoft.com/office/powerpoint/2010/main" val="3477877848"/>
                    </p:ext>
                  </p:extLst>
                </p:nvPr>
              </p:nvGraphicFramePr>
              <p:xfrm>
                <a:off x="3772905" y="681870"/>
                <a:ext cx="1333500" cy="1616075"/>
              </p:xfrm>
              <a:graphic>
                <a:graphicData uri="http://schemas.openxmlformats.org/presentationml/2006/ole">
                  <mc:AlternateContent xmlns:mc="http://schemas.openxmlformats.org/markup-compatibility/2006">
                    <mc:Choice xmlns:v="urn:schemas-microsoft-com:vml" Requires="v">
                      <p:oleObj spid="_x0000_s3178" name="Prism 8" r:id="rId7" imgW="1333943" imgH="1616011" progId="Prism8.Document">
                        <p:embed/>
                      </p:oleObj>
                    </mc:Choice>
                    <mc:Fallback>
                      <p:oleObj name="Prism 8" r:id="rId7" imgW="1333943" imgH="1616011" progId="Prism8.Document">
                        <p:embed/>
                        <p:pic>
                          <p:nvPicPr>
                            <p:cNvPr id="14" name="Object 13">
                              <a:extLst>
                                <a:ext uri="{FF2B5EF4-FFF2-40B4-BE49-F238E27FC236}">
                                  <a16:creationId xmlns:a16="http://schemas.microsoft.com/office/drawing/2014/main" id="{4CA99C14-CA14-4BE9-B0B1-6D80D573AA1A}"/>
                                </a:ext>
                              </a:extLst>
                            </p:cNvPr>
                            <p:cNvPicPr/>
                            <p:nvPr/>
                          </p:nvPicPr>
                          <p:blipFill>
                            <a:blip r:embed="rId8"/>
                            <a:stretch>
                              <a:fillRect/>
                            </a:stretch>
                          </p:blipFill>
                          <p:spPr>
                            <a:xfrm>
                              <a:off x="3772905" y="681870"/>
                              <a:ext cx="1333500" cy="1616075"/>
                            </a:xfrm>
                            <a:prstGeom prst="rect">
                              <a:avLst/>
                            </a:prstGeom>
                          </p:spPr>
                        </p:pic>
                      </p:oleObj>
                    </mc:Fallback>
                  </mc:AlternateContent>
                </a:graphicData>
              </a:graphic>
            </p:graphicFrame>
            <p:graphicFrame>
              <p:nvGraphicFramePr>
                <p:cNvPr id="46" name="Object 45">
                  <a:extLst>
                    <a:ext uri="{FF2B5EF4-FFF2-40B4-BE49-F238E27FC236}">
                      <a16:creationId xmlns:a16="http://schemas.microsoft.com/office/drawing/2014/main" id="{02904F91-37C1-489A-94AE-2B85C89291BE}"/>
                    </a:ext>
                  </a:extLst>
                </p:cNvPr>
                <p:cNvGraphicFramePr>
                  <a:graphicFrameLocks noChangeAspect="1"/>
                </p:cNvGraphicFramePr>
                <p:nvPr>
                  <p:extLst>
                    <p:ext uri="{D42A27DB-BD31-4B8C-83A1-F6EECF244321}">
                      <p14:modId xmlns:p14="http://schemas.microsoft.com/office/powerpoint/2010/main" val="1766303732"/>
                    </p:ext>
                  </p:extLst>
                </p:nvPr>
              </p:nvGraphicFramePr>
              <p:xfrm>
                <a:off x="5112001" y="691899"/>
                <a:ext cx="1252537" cy="1616075"/>
              </p:xfrm>
              <a:graphic>
                <a:graphicData uri="http://schemas.openxmlformats.org/presentationml/2006/ole">
                  <mc:AlternateContent xmlns:mc="http://schemas.openxmlformats.org/markup-compatibility/2006">
                    <mc:Choice xmlns:v="urn:schemas-microsoft-com:vml" Requires="v">
                      <p:oleObj spid="_x0000_s3179" name="Prism 8" r:id="rId9" imgW="1251832" imgH="1616011" progId="Prism8.Document">
                        <p:embed/>
                      </p:oleObj>
                    </mc:Choice>
                    <mc:Fallback>
                      <p:oleObj name="Prism 8" r:id="rId9" imgW="1251832" imgH="1616011" progId="Prism8.Document">
                        <p:embed/>
                        <p:pic>
                          <p:nvPicPr>
                            <p:cNvPr id="15" name="Object 14">
                              <a:extLst>
                                <a:ext uri="{FF2B5EF4-FFF2-40B4-BE49-F238E27FC236}">
                                  <a16:creationId xmlns:a16="http://schemas.microsoft.com/office/drawing/2014/main" id="{722F3BEB-7FF3-4F19-ACF5-F48749183B54}"/>
                                </a:ext>
                              </a:extLst>
                            </p:cNvPr>
                            <p:cNvPicPr/>
                            <p:nvPr/>
                          </p:nvPicPr>
                          <p:blipFill>
                            <a:blip r:embed="rId10"/>
                            <a:stretch>
                              <a:fillRect/>
                            </a:stretch>
                          </p:blipFill>
                          <p:spPr>
                            <a:xfrm>
                              <a:off x="5112001" y="691899"/>
                              <a:ext cx="1252537" cy="1616075"/>
                            </a:xfrm>
                            <a:prstGeom prst="rect">
                              <a:avLst/>
                            </a:prstGeom>
                          </p:spPr>
                        </p:pic>
                      </p:oleObj>
                    </mc:Fallback>
                  </mc:AlternateContent>
                </a:graphicData>
              </a:graphic>
            </p:graphicFrame>
            <p:sp>
              <p:nvSpPr>
                <p:cNvPr id="47" name="TextBox 46">
                  <a:extLst>
                    <a:ext uri="{FF2B5EF4-FFF2-40B4-BE49-F238E27FC236}">
                      <a16:creationId xmlns:a16="http://schemas.microsoft.com/office/drawing/2014/main" id="{58675AB3-4CAE-49CE-B65B-8711DB48A4D9}"/>
                    </a:ext>
                  </a:extLst>
                </p:cNvPr>
                <p:cNvSpPr txBox="1"/>
                <p:nvPr/>
              </p:nvSpPr>
              <p:spPr>
                <a:xfrm>
                  <a:off x="4483771" y="595057"/>
                  <a:ext cx="1844839" cy="253916"/>
                </a:xfrm>
                <a:prstGeom prst="rect">
                  <a:avLst/>
                </a:prstGeom>
                <a:noFill/>
              </p:spPr>
              <p:txBody>
                <a:bodyPr wrap="square" rtlCol="0">
                  <a:spAutoFit/>
                </a:bodyPr>
                <a:lstStyle/>
                <a:p>
                  <a:r>
                    <a:rPr lang="en-US" sz="1050" b="1" dirty="0"/>
                    <a:t>  DRG2 (17p11.2)</a:t>
                  </a:r>
                  <a:endParaRPr lang="en-AU" sz="1050" b="1" dirty="0"/>
                </a:p>
              </p:txBody>
            </p:sp>
          </p:grpSp>
        </p:grpSp>
        <p:sp>
          <p:nvSpPr>
            <p:cNvPr id="39" name="TextBox 38">
              <a:extLst>
                <a:ext uri="{FF2B5EF4-FFF2-40B4-BE49-F238E27FC236}">
                  <a16:creationId xmlns:a16="http://schemas.microsoft.com/office/drawing/2014/main" id="{7C4F2F75-8E11-46A4-9972-5ACF328B4D41}"/>
                </a:ext>
              </a:extLst>
            </p:cNvPr>
            <p:cNvSpPr txBox="1"/>
            <p:nvPr/>
          </p:nvSpPr>
          <p:spPr>
            <a:xfrm>
              <a:off x="4491788" y="5277853"/>
              <a:ext cx="950494" cy="261610"/>
            </a:xfrm>
            <a:prstGeom prst="rect">
              <a:avLst/>
            </a:prstGeom>
            <a:noFill/>
          </p:spPr>
          <p:txBody>
            <a:bodyPr wrap="square" rtlCol="0">
              <a:spAutoFit/>
            </a:bodyPr>
            <a:lstStyle/>
            <a:p>
              <a:r>
                <a:rPr lang="en-US" sz="1050" dirty="0"/>
                <a:t>Protein</a:t>
              </a:r>
              <a:endParaRPr lang="en-AU" sz="1050" dirty="0"/>
            </a:p>
          </p:txBody>
        </p:sp>
        <p:sp>
          <p:nvSpPr>
            <p:cNvPr id="40" name="TextBox 39">
              <a:extLst>
                <a:ext uri="{FF2B5EF4-FFF2-40B4-BE49-F238E27FC236}">
                  <a16:creationId xmlns:a16="http://schemas.microsoft.com/office/drawing/2014/main" id="{A3D0BC7B-D90E-44C6-A81A-0653B4D44612}"/>
                </a:ext>
              </a:extLst>
            </p:cNvPr>
            <p:cNvSpPr txBox="1"/>
            <p:nvPr/>
          </p:nvSpPr>
          <p:spPr>
            <a:xfrm>
              <a:off x="5799221" y="5297906"/>
              <a:ext cx="950494" cy="261610"/>
            </a:xfrm>
            <a:prstGeom prst="rect">
              <a:avLst/>
            </a:prstGeom>
            <a:noFill/>
          </p:spPr>
          <p:txBody>
            <a:bodyPr wrap="square" rtlCol="0">
              <a:spAutoFit/>
            </a:bodyPr>
            <a:lstStyle/>
            <a:p>
              <a:r>
                <a:rPr lang="en-US" sz="1050" dirty="0"/>
                <a:t>RNA</a:t>
              </a:r>
              <a:endParaRPr lang="en-AU" sz="1050" dirty="0"/>
            </a:p>
          </p:txBody>
        </p:sp>
        <p:sp>
          <p:nvSpPr>
            <p:cNvPr id="41" name="TextBox 40">
              <a:extLst>
                <a:ext uri="{FF2B5EF4-FFF2-40B4-BE49-F238E27FC236}">
                  <a16:creationId xmlns:a16="http://schemas.microsoft.com/office/drawing/2014/main" id="{EB2B6AA6-D80C-4F01-B9B1-27E04DA149AC}"/>
                </a:ext>
              </a:extLst>
            </p:cNvPr>
            <p:cNvSpPr txBox="1"/>
            <p:nvPr/>
          </p:nvSpPr>
          <p:spPr>
            <a:xfrm>
              <a:off x="1106904" y="5213684"/>
              <a:ext cx="950494" cy="261610"/>
            </a:xfrm>
            <a:prstGeom prst="rect">
              <a:avLst/>
            </a:prstGeom>
            <a:noFill/>
          </p:spPr>
          <p:txBody>
            <a:bodyPr wrap="square" rtlCol="0">
              <a:spAutoFit/>
            </a:bodyPr>
            <a:lstStyle/>
            <a:p>
              <a:r>
                <a:rPr lang="en-US" sz="1050" dirty="0"/>
                <a:t>Protein</a:t>
              </a:r>
              <a:endParaRPr lang="en-AU" sz="1050" dirty="0"/>
            </a:p>
          </p:txBody>
        </p:sp>
        <p:sp>
          <p:nvSpPr>
            <p:cNvPr id="42" name="TextBox 41">
              <a:extLst>
                <a:ext uri="{FF2B5EF4-FFF2-40B4-BE49-F238E27FC236}">
                  <a16:creationId xmlns:a16="http://schemas.microsoft.com/office/drawing/2014/main" id="{FB0FD037-EE45-4834-B8A4-C812810967B2}"/>
                </a:ext>
              </a:extLst>
            </p:cNvPr>
            <p:cNvSpPr txBox="1"/>
            <p:nvPr/>
          </p:nvSpPr>
          <p:spPr>
            <a:xfrm>
              <a:off x="2558716" y="5233737"/>
              <a:ext cx="950494" cy="261610"/>
            </a:xfrm>
            <a:prstGeom prst="rect">
              <a:avLst/>
            </a:prstGeom>
            <a:noFill/>
          </p:spPr>
          <p:txBody>
            <a:bodyPr wrap="square" rtlCol="0">
              <a:spAutoFit/>
            </a:bodyPr>
            <a:lstStyle/>
            <a:p>
              <a:r>
                <a:rPr lang="en-US" sz="1050" dirty="0"/>
                <a:t>RNA</a:t>
              </a:r>
              <a:endParaRPr lang="en-AU" sz="1050" dirty="0"/>
            </a:p>
          </p:txBody>
        </p:sp>
      </p:grpSp>
      <p:grpSp>
        <p:nvGrpSpPr>
          <p:cNvPr id="53" name="Group 52">
            <a:extLst>
              <a:ext uri="{FF2B5EF4-FFF2-40B4-BE49-F238E27FC236}">
                <a16:creationId xmlns:a16="http://schemas.microsoft.com/office/drawing/2014/main" id="{BD62AF10-DA4E-4926-B45A-2F0CB74EC1A7}"/>
              </a:ext>
            </a:extLst>
          </p:cNvPr>
          <p:cNvGrpSpPr/>
          <p:nvPr/>
        </p:nvGrpSpPr>
        <p:grpSpPr>
          <a:xfrm>
            <a:off x="330136" y="1178938"/>
            <a:ext cx="2684867" cy="2486472"/>
            <a:chOff x="3711254" y="3346490"/>
            <a:chExt cx="2684867" cy="2486472"/>
          </a:xfrm>
        </p:grpSpPr>
        <p:grpSp>
          <p:nvGrpSpPr>
            <p:cNvPr id="54" name="Group 53">
              <a:extLst>
                <a:ext uri="{FF2B5EF4-FFF2-40B4-BE49-F238E27FC236}">
                  <a16:creationId xmlns:a16="http://schemas.microsoft.com/office/drawing/2014/main" id="{37AA5CF2-99DF-4835-9590-4C70FBE4F3C0}"/>
                </a:ext>
              </a:extLst>
            </p:cNvPr>
            <p:cNvGrpSpPr/>
            <p:nvPr/>
          </p:nvGrpSpPr>
          <p:grpSpPr>
            <a:xfrm>
              <a:off x="3711254" y="3346490"/>
              <a:ext cx="2579534" cy="2486472"/>
              <a:chOff x="3493060" y="2748665"/>
              <a:chExt cx="2579534" cy="2486472"/>
            </a:xfrm>
          </p:grpSpPr>
          <p:sp>
            <p:nvSpPr>
              <p:cNvPr id="56" name="TextBox 55">
                <a:extLst>
                  <a:ext uri="{FF2B5EF4-FFF2-40B4-BE49-F238E27FC236}">
                    <a16:creationId xmlns:a16="http://schemas.microsoft.com/office/drawing/2014/main" id="{31435DFD-302B-4BF6-B2E9-5772BBD53FB4}"/>
                  </a:ext>
                </a:extLst>
              </p:cNvPr>
              <p:cNvSpPr txBox="1"/>
              <p:nvPr/>
            </p:nvSpPr>
            <p:spPr>
              <a:xfrm rot="16200000">
                <a:off x="2825345" y="3416380"/>
                <a:ext cx="1597040" cy="261610"/>
              </a:xfrm>
              <a:prstGeom prst="rect">
                <a:avLst/>
              </a:prstGeom>
              <a:noFill/>
            </p:spPr>
            <p:txBody>
              <a:bodyPr wrap="square" rtlCol="0">
                <a:spAutoFit/>
              </a:bodyPr>
              <a:lstStyle/>
              <a:p>
                <a:r>
                  <a:rPr lang="en-US" sz="1100" dirty="0"/>
                  <a:t>-log10(p-value)</a:t>
                </a:r>
                <a:endParaRPr lang="en-AU" sz="1100" dirty="0"/>
              </a:p>
            </p:txBody>
          </p:sp>
          <p:sp>
            <p:nvSpPr>
              <p:cNvPr id="57" name="TextBox 56">
                <a:extLst>
                  <a:ext uri="{FF2B5EF4-FFF2-40B4-BE49-F238E27FC236}">
                    <a16:creationId xmlns:a16="http://schemas.microsoft.com/office/drawing/2014/main" id="{0256EE52-8E4C-48DA-A37B-5C6C7400D543}"/>
                  </a:ext>
                </a:extLst>
              </p:cNvPr>
              <p:cNvSpPr txBox="1"/>
              <p:nvPr/>
            </p:nvSpPr>
            <p:spPr>
              <a:xfrm>
                <a:off x="4475554" y="4973527"/>
                <a:ext cx="1597040" cy="261610"/>
              </a:xfrm>
              <a:prstGeom prst="rect">
                <a:avLst/>
              </a:prstGeom>
              <a:noFill/>
            </p:spPr>
            <p:txBody>
              <a:bodyPr wrap="square" rtlCol="0">
                <a:spAutoFit/>
              </a:bodyPr>
              <a:lstStyle/>
              <a:p>
                <a:r>
                  <a:rPr lang="en-US" sz="1100" dirty="0"/>
                  <a:t>log2 Fold change</a:t>
                </a:r>
                <a:endParaRPr lang="en-AU" sz="1100" dirty="0"/>
              </a:p>
            </p:txBody>
          </p:sp>
        </p:grpSp>
        <p:pic>
          <p:nvPicPr>
            <p:cNvPr id="55" name="Picture 54">
              <a:extLst>
                <a:ext uri="{FF2B5EF4-FFF2-40B4-BE49-F238E27FC236}">
                  <a16:creationId xmlns:a16="http://schemas.microsoft.com/office/drawing/2014/main" id="{2DD9E355-2AB0-4953-8F60-9791EBDF89C6}"/>
                </a:ext>
              </a:extLst>
            </p:cNvPr>
            <p:cNvPicPr>
              <a:picLocks noChangeAspect="1"/>
            </p:cNvPicPr>
            <p:nvPr/>
          </p:nvPicPr>
          <p:blipFill>
            <a:blip r:embed="rId11"/>
            <a:stretch>
              <a:fillRect/>
            </a:stretch>
          </p:blipFill>
          <p:spPr>
            <a:xfrm>
              <a:off x="3938671" y="3480634"/>
              <a:ext cx="2457450" cy="2152331"/>
            </a:xfrm>
            <a:prstGeom prst="rect">
              <a:avLst/>
            </a:prstGeom>
          </p:spPr>
        </p:pic>
      </p:grpSp>
      <p:grpSp>
        <p:nvGrpSpPr>
          <p:cNvPr id="58" name="Group 57">
            <a:extLst>
              <a:ext uri="{FF2B5EF4-FFF2-40B4-BE49-F238E27FC236}">
                <a16:creationId xmlns:a16="http://schemas.microsoft.com/office/drawing/2014/main" id="{FE782A72-F3EE-4933-8C8D-3ACAC90A3A6D}"/>
              </a:ext>
            </a:extLst>
          </p:cNvPr>
          <p:cNvGrpSpPr/>
          <p:nvPr/>
        </p:nvGrpSpPr>
        <p:grpSpPr>
          <a:xfrm>
            <a:off x="1464504" y="1086515"/>
            <a:ext cx="4976058" cy="2510034"/>
            <a:chOff x="1684826" y="3641082"/>
            <a:chExt cx="4976058" cy="2510034"/>
          </a:xfrm>
        </p:grpSpPr>
        <p:grpSp>
          <p:nvGrpSpPr>
            <p:cNvPr id="59" name="Group 58">
              <a:extLst>
                <a:ext uri="{FF2B5EF4-FFF2-40B4-BE49-F238E27FC236}">
                  <a16:creationId xmlns:a16="http://schemas.microsoft.com/office/drawing/2014/main" id="{1030F3E6-48B5-4F17-9AB4-5C3CA28AE460}"/>
                </a:ext>
              </a:extLst>
            </p:cNvPr>
            <p:cNvGrpSpPr/>
            <p:nvPr/>
          </p:nvGrpSpPr>
          <p:grpSpPr>
            <a:xfrm>
              <a:off x="1684826" y="3641082"/>
              <a:ext cx="4976058" cy="2510034"/>
              <a:chOff x="1276354" y="6398018"/>
              <a:chExt cx="4976058" cy="2510034"/>
            </a:xfrm>
          </p:grpSpPr>
          <p:grpSp>
            <p:nvGrpSpPr>
              <p:cNvPr id="62" name="Group 61">
                <a:extLst>
                  <a:ext uri="{FF2B5EF4-FFF2-40B4-BE49-F238E27FC236}">
                    <a16:creationId xmlns:a16="http://schemas.microsoft.com/office/drawing/2014/main" id="{F19A59A7-7A56-4A5A-A347-40D0C947ADA1}"/>
                  </a:ext>
                </a:extLst>
              </p:cNvPr>
              <p:cNvGrpSpPr/>
              <p:nvPr/>
            </p:nvGrpSpPr>
            <p:grpSpPr>
              <a:xfrm>
                <a:off x="1276354" y="6398018"/>
                <a:ext cx="4976058" cy="2510034"/>
                <a:chOff x="1357671" y="3624098"/>
                <a:chExt cx="4976058" cy="2510034"/>
              </a:xfrm>
            </p:grpSpPr>
            <p:sp>
              <p:nvSpPr>
                <p:cNvPr id="65" name="TextBox 64">
                  <a:extLst>
                    <a:ext uri="{FF2B5EF4-FFF2-40B4-BE49-F238E27FC236}">
                      <a16:creationId xmlns:a16="http://schemas.microsoft.com/office/drawing/2014/main" id="{200EAD76-589B-487E-9F97-BE05CCB4D215}"/>
                    </a:ext>
                  </a:extLst>
                </p:cNvPr>
                <p:cNvSpPr txBox="1"/>
                <p:nvPr/>
              </p:nvSpPr>
              <p:spPr>
                <a:xfrm>
                  <a:off x="1357671" y="3624098"/>
                  <a:ext cx="981208" cy="276999"/>
                </a:xfrm>
                <a:prstGeom prst="rect">
                  <a:avLst/>
                </a:prstGeom>
                <a:solidFill>
                  <a:schemeClr val="bg1"/>
                </a:solidFill>
              </p:spPr>
              <p:txBody>
                <a:bodyPr wrap="square" rtlCol="0">
                  <a:spAutoFit/>
                </a:bodyPr>
                <a:lstStyle/>
                <a:p>
                  <a:r>
                    <a:rPr lang="en-US" sz="1200" b="1" dirty="0"/>
                    <a:t>ALT vs TEL</a:t>
                  </a:r>
                  <a:endParaRPr lang="en-AU" sz="1200" b="1" dirty="0"/>
                </a:p>
              </p:txBody>
            </p:sp>
            <p:pic>
              <p:nvPicPr>
                <p:cNvPr id="66" name="Picture 65">
                  <a:extLst>
                    <a:ext uri="{FF2B5EF4-FFF2-40B4-BE49-F238E27FC236}">
                      <a16:creationId xmlns:a16="http://schemas.microsoft.com/office/drawing/2014/main" id="{19288DF8-F62D-457C-B23C-84A421BEB304}"/>
                    </a:ext>
                  </a:extLst>
                </p:cNvPr>
                <p:cNvPicPr>
                  <a:picLocks noChangeAspect="1"/>
                </p:cNvPicPr>
                <p:nvPr/>
              </p:nvPicPr>
              <p:blipFill rotWithShape="1">
                <a:blip r:embed="rId12"/>
                <a:srcRect t="4372"/>
                <a:stretch/>
              </p:blipFill>
              <p:spPr>
                <a:xfrm>
                  <a:off x="3294666" y="4130565"/>
                  <a:ext cx="3039063" cy="1839310"/>
                </a:xfrm>
                <a:prstGeom prst="rect">
                  <a:avLst/>
                </a:prstGeom>
              </p:spPr>
            </p:pic>
            <p:sp>
              <p:nvSpPr>
                <p:cNvPr id="67" name="TextBox 66">
                  <a:extLst>
                    <a:ext uri="{FF2B5EF4-FFF2-40B4-BE49-F238E27FC236}">
                      <a16:creationId xmlns:a16="http://schemas.microsoft.com/office/drawing/2014/main" id="{8068C600-9204-4628-9745-0FEB0E28355C}"/>
                    </a:ext>
                  </a:extLst>
                </p:cNvPr>
                <p:cNvSpPr txBox="1"/>
                <p:nvPr/>
              </p:nvSpPr>
              <p:spPr>
                <a:xfrm rot="16200000">
                  <a:off x="2393548" y="4518330"/>
                  <a:ext cx="1597040" cy="261610"/>
                </a:xfrm>
                <a:prstGeom prst="rect">
                  <a:avLst/>
                </a:prstGeom>
                <a:noFill/>
              </p:spPr>
              <p:txBody>
                <a:bodyPr wrap="square" rtlCol="0">
                  <a:spAutoFit/>
                </a:bodyPr>
                <a:lstStyle/>
                <a:p>
                  <a:r>
                    <a:rPr lang="en-US" sz="1100" dirty="0"/>
                    <a:t>-log10(p-value)</a:t>
                  </a:r>
                  <a:endParaRPr lang="en-AU" sz="1100" dirty="0"/>
                </a:p>
              </p:txBody>
            </p:sp>
            <p:sp>
              <p:nvSpPr>
                <p:cNvPr id="68" name="TextBox 67">
                  <a:extLst>
                    <a:ext uri="{FF2B5EF4-FFF2-40B4-BE49-F238E27FC236}">
                      <a16:creationId xmlns:a16="http://schemas.microsoft.com/office/drawing/2014/main" id="{47639BA5-CF72-4A39-9D86-4C62E6B54074}"/>
                    </a:ext>
                  </a:extLst>
                </p:cNvPr>
                <p:cNvSpPr txBox="1"/>
                <p:nvPr/>
              </p:nvSpPr>
              <p:spPr>
                <a:xfrm>
                  <a:off x="4252565" y="5872522"/>
                  <a:ext cx="1597040" cy="261610"/>
                </a:xfrm>
                <a:prstGeom prst="rect">
                  <a:avLst/>
                </a:prstGeom>
                <a:noFill/>
              </p:spPr>
              <p:txBody>
                <a:bodyPr wrap="square" rtlCol="0">
                  <a:spAutoFit/>
                </a:bodyPr>
                <a:lstStyle/>
                <a:p>
                  <a:r>
                    <a:rPr lang="en-US" sz="1100" dirty="0"/>
                    <a:t>log2 Fold change</a:t>
                  </a:r>
                  <a:endParaRPr lang="en-AU" sz="1100" dirty="0"/>
                </a:p>
              </p:txBody>
            </p:sp>
          </p:grpSp>
          <p:sp>
            <p:nvSpPr>
              <p:cNvPr id="63" name="TextBox 62">
                <a:extLst>
                  <a:ext uri="{FF2B5EF4-FFF2-40B4-BE49-F238E27FC236}">
                    <a16:creationId xmlns:a16="http://schemas.microsoft.com/office/drawing/2014/main" id="{152C9EB5-5671-4192-A17C-8EEB867C4D20}"/>
                  </a:ext>
                </a:extLst>
              </p:cNvPr>
              <p:cNvSpPr txBox="1"/>
              <p:nvPr/>
            </p:nvSpPr>
            <p:spPr>
              <a:xfrm>
                <a:off x="4065905" y="6967855"/>
                <a:ext cx="845820" cy="230832"/>
              </a:xfrm>
              <a:prstGeom prst="rect">
                <a:avLst/>
              </a:prstGeom>
              <a:noFill/>
            </p:spPr>
            <p:txBody>
              <a:bodyPr wrap="square" rtlCol="0">
                <a:spAutoFit/>
              </a:bodyPr>
              <a:lstStyle/>
              <a:p>
                <a:r>
                  <a:rPr lang="en-US" sz="900" dirty="0">
                    <a:solidFill>
                      <a:srgbClr val="037D83"/>
                    </a:solidFill>
                  </a:rPr>
                  <a:t>DRG2</a:t>
                </a:r>
                <a:endParaRPr lang="en-AU" sz="900" dirty="0">
                  <a:solidFill>
                    <a:srgbClr val="037D83"/>
                  </a:solidFill>
                </a:endParaRPr>
              </a:p>
            </p:txBody>
          </p:sp>
          <p:sp>
            <p:nvSpPr>
              <p:cNvPr id="64" name="TextBox 63">
                <a:extLst>
                  <a:ext uri="{FF2B5EF4-FFF2-40B4-BE49-F238E27FC236}">
                    <a16:creationId xmlns:a16="http://schemas.microsoft.com/office/drawing/2014/main" id="{D37267E4-C036-437B-B6C1-BAF7AC33E164}"/>
                  </a:ext>
                </a:extLst>
              </p:cNvPr>
              <p:cNvSpPr txBox="1"/>
              <p:nvPr/>
            </p:nvSpPr>
            <p:spPr>
              <a:xfrm>
                <a:off x="4088130" y="7160895"/>
                <a:ext cx="845820" cy="230832"/>
              </a:xfrm>
              <a:prstGeom prst="rect">
                <a:avLst/>
              </a:prstGeom>
              <a:noFill/>
            </p:spPr>
            <p:txBody>
              <a:bodyPr wrap="square" rtlCol="0">
                <a:spAutoFit/>
              </a:bodyPr>
              <a:lstStyle/>
              <a:p>
                <a:r>
                  <a:rPr lang="en-US" sz="900" dirty="0">
                    <a:solidFill>
                      <a:srgbClr val="037D83"/>
                    </a:solidFill>
                  </a:rPr>
                  <a:t>IMPDH1</a:t>
                </a:r>
                <a:endParaRPr lang="en-AU" sz="900" dirty="0">
                  <a:solidFill>
                    <a:srgbClr val="037D83"/>
                  </a:solidFill>
                </a:endParaRPr>
              </a:p>
            </p:txBody>
          </p:sp>
        </p:grpSp>
        <p:cxnSp>
          <p:nvCxnSpPr>
            <p:cNvPr id="60" name="Straight Connector 59">
              <a:extLst>
                <a:ext uri="{FF2B5EF4-FFF2-40B4-BE49-F238E27FC236}">
                  <a16:creationId xmlns:a16="http://schemas.microsoft.com/office/drawing/2014/main" id="{AB5AEE1D-1A26-4DA8-8644-112D8FB645CF}"/>
                </a:ext>
              </a:extLst>
            </p:cNvPr>
            <p:cNvCxnSpPr>
              <a:cxnSpLocks/>
            </p:cNvCxnSpPr>
            <p:nvPr/>
          </p:nvCxnSpPr>
          <p:spPr>
            <a:xfrm flipH="1">
              <a:off x="4816475" y="4232655"/>
              <a:ext cx="45638" cy="53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08202F9-7BA9-4E22-8F7A-8193867DF41A}"/>
                </a:ext>
              </a:extLst>
            </p:cNvPr>
            <p:cNvCxnSpPr>
              <a:cxnSpLocks/>
              <a:endCxn id="64" idx="2"/>
            </p:cNvCxnSpPr>
            <p:nvPr/>
          </p:nvCxnSpPr>
          <p:spPr>
            <a:xfrm>
              <a:off x="4867125" y="4572879"/>
              <a:ext cx="52387" cy="619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99051FBA-E3A8-40E7-AACD-60C8E3177096}"/>
              </a:ext>
            </a:extLst>
          </p:cNvPr>
          <p:cNvSpPr txBox="1"/>
          <p:nvPr/>
        </p:nvSpPr>
        <p:spPr>
          <a:xfrm>
            <a:off x="1622515" y="3574018"/>
            <a:ext cx="695325" cy="276999"/>
          </a:xfrm>
          <a:prstGeom prst="rect">
            <a:avLst/>
          </a:prstGeom>
          <a:noFill/>
        </p:spPr>
        <p:txBody>
          <a:bodyPr wrap="square" rtlCol="0">
            <a:spAutoFit/>
          </a:bodyPr>
          <a:lstStyle/>
          <a:p>
            <a:r>
              <a:rPr lang="en-US" sz="1200" dirty="0"/>
              <a:t>RNA</a:t>
            </a:r>
            <a:endParaRPr lang="en-AU" sz="1200" dirty="0"/>
          </a:p>
        </p:txBody>
      </p:sp>
      <p:sp>
        <p:nvSpPr>
          <p:cNvPr id="70" name="TextBox 69">
            <a:extLst>
              <a:ext uri="{FF2B5EF4-FFF2-40B4-BE49-F238E27FC236}">
                <a16:creationId xmlns:a16="http://schemas.microsoft.com/office/drawing/2014/main" id="{462FE598-0619-4F68-B9D5-FBCE71061DE1}"/>
              </a:ext>
            </a:extLst>
          </p:cNvPr>
          <p:cNvSpPr txBox="1"/>
          <p:nvPr/>
        </p:nvSpPr>
        <p:spPr>
          <a:xfrm>
            <a:off x="4727665" y="3507343"/>
            <a:ext cx="695325" cy="276999"/>
          </a:xfrm>
          <a:prstGeom prst="rect">
            <a:avLst/>
          </a:prstGeom>
          <a:noFill/>
        </p:spPr>
        <p:txBody>
          <a:bodyPr wrap="square" rtlCol="0">
            <a:spAutoFit/>
          </a:bodyPr>
          <a:lstStyle/>
          <a:p>
            <a:r>
              <a:rPr lang="en-US" sz="1200" dirty="0"/>
              <a:t>RNA</a:t>
            </a:r>
            <a:endParaRPr lang="en-AU" sz="1200" dirty="0"/>
          </a:p>
        </p:txBody>
      </p:sp>
      <p:sp>
        <p:nvSpPr>
          <p:cNvPr id="71" name="TextBox 70">
            <a:extLst>
              <a:ext uri="{FF2B5EF4-FFF2-40B4-BE49-F238E27FC236}">
                <a16:creationId xmlns:a16="http://schemas.microsoft.com/office/drawing/2014/main" id="{1287DB3D-2853-4E3E-A73C-187E11262757}"/>
              </a:ext>
            </a:extLst>
          </p:cNvPr>
          <p:cNvSpPr txBox="1"/>
          <p:nvPr/>
        </p:nvSpPr>
        <p:spPr>
          <a:xfrm>
            <a:off x="4483929" y="1267490"/>
            <a:ext cx="981208" cy="276999"/>
          </a:xfrm>
          <a:prstGeom prst="rect">
            <a:avLst/>
          </a:prstGeom>
          <a:solidFill>
            <a:schemeClr val="bg1"/>
          </a:solidFill>
        </p:spPr>
        <p:txBody>
          <a:bodyPr wrap="square" rtlCol="0">
            <a:spAutoFit/>
          </a:bodyPr>
          <a:lstStyle/>
          <a:p>
            <a:r>
              <a:rPr lang="en-US" sz="1200" b="1" dirty="0"/>
              <a:t>ALT vs TEL</a:t>
            </a:r>
            <a:endParaRPr lang="en-AU" sz="1200" b="1" dirty="0"/>
          </a:p>
        </p:txBody>
      </p:sp>
      <p:grpSp>
        <p:nvGrpSpPr>
          <p:cNvPr id="85" name="Group 84">
            <a:extLst>
              <a:ext uri="{FF2B5EF4-FFF2-40B4-BE49-F238E27FC236}">
                <a16:creationId xmlns:a16="http://schemas.microsoft.com/office/drawing/2014/main" id="{7D657A60-0738-42F5-A9F7-E4F741682F36}"/>
              </a:ext>
            </a:extLst>
          </p:cNvPr>
          <p:cNvGrpSpPr/>
          <p:nvPr/>
        </p:nvGrpSpPr>
        <p:grpSpPr>
          <a:xfrm>
            <a:off x="6541196" y="4028206"/>
            <a:ext cx="2983058" cy="1820207"/>
            <a:chOff x="6480781" y="3654588"/>
            <a:chExt cx="2983058" cy="1820207"/>
          </a:xfrm>
        </p:grpSpPr>
        <p:grpSp>
          <p:nvGrpSpPr>
            <p:cNvPr id="72" name="Group 71">
              <a:extLst>
                <a:ext uri="{FF2B5EF4-FFF2-40B4-BE49-F238E27FC236}">
                  <a16:creationId xmlns:a16="http://schemas.microsoft.com/office/drawing/2014/main" id="{C5783C8D-ADD1-43AE-8CD8-9D0DC83E1EC5}"/>
                </a:ext>
              </a:extLst>
            </p:cNvPr>
            <p:cNvGrpSpPr/>
            <p:nvPr/>
          </p:nvGrpSpPr>
          <p:grpSpPr>
            <a:xfrm>
              <a:off x="6669757" y="3654588"/>
              <a:ext cx="2794082" cy="1820207"/>
              <a:chOff x="578770" y="5632278"/>
              <a:chExt cx="2794082" cy="1820207"/>
            </a:xfrm>
          </p:grpSpPr>
          <p:grpSp>
            <p:nvGrpSpPr>
              <p:cNvPr id="73" name="Group 72">
                <a:extLst>
                  <a:ext uri="{FF2B5EF4-FFF2-40B4-BE49-F238E27FC236}">
                    <a16:creationId xmlns:a16="http://schemas.microsoft.com/office/drawing/2014/main" id="{DDEB91B6-ABFF-4DBB-AA9B-4D7FF1D54DFE}"/>
                  </a:ext>
                </a:extLst>
              </p:cNvPr>
              <p:cNvGrpSpPr/>
              <p:nvPr/>
            </p:nvGrpSpPr>
            <p:grpSpPr>
              <a:xfrm>
                <a:off x="1187114" y="5632278"/>
                <a:ext cx="2185738" cy="1820207"/>
                <a:chOff x="1187114" y="5632278"/>
                <a:chExt cx="2185738" cy="1820207"/>
              </a:xfrm>
            </p:grpSpPr>
            <p:graphicFrame>
              <p:nvGraphicFramePr>
                <p:cNvPr id="75" name="Object 74">
                  <a:extLst>
                    <a:ext uri="{FF2B5EF4-FFF2-40B4-BE49-F238E27FC236}">
                      <a16:creationId xmlns:a16="http://schemas.microsoft.com/office/drawing/2014/main" id="{5D520A31-2204-49F9-BB26-0AAC265C2005}"/>
                    </a:ext>
                  </a:extLst>
                </p:cNvPr>
                <p:cNvGraphicFramePr>
                  <a:graphicFrameLocks noChangeAspect="1"/>
                </p:cNvGraphicFramePr>
                <p:nvPr>
                  <p:extLst>
                    <p:ext uri="{D42A27DB-BD31-4B8C-83A1-F6EECF244321}">
                      <p14:modId xmlns:p14="http://schemas.microsoft.com/office/powerpoint/2010/main" val="213464890"/>
                    </p:ext>
                  </p:extLst>
                </p:nvPr>
              </p:nvGraphicFramePr>
              <p:xfrm>
                <a:off x="1808080" y="5745163"/>
                <a:ext cx="1243013" cy="1616075"/>
              </p:xfrm>
              <a:graphic>
                <a:graphicData uri="http://schemas.openxmlformats.org/presentationml/2006/ole">
                  <mc:AlternateContent xmlns:mc="http://schemas.openxmlformats.org/markup-compatibility/2006">
                    <mc:Choice xmlns:v="urn:schemas-microsoft-com:vml" Requires="v">
                      <p:oleObj spid="_x0000_s3180" name="Prism 8" r:id="rId13" imgW="1242468" imgH="1616011" progId="Prism8.Document">
                        <p:embed/>
                      </p:oleObj>
                    </mc:Choice>
                    <mc:Fallback>
                      <p:oleObj name="Prism 8" r:id="rId13" imgW="1242468" imgH="1616011" progId="Prism8.Document">
                        <p:embed/>
                        <p:pic>
                          <p:nvPicPr>
                            <p:cNvPr id="36" name="Object 35">
                              <a:extLst>
                                <a:ext uri="{FF2B5EF4-FFF2-40B4-BE49-F238E27FC236}">
                                  <a16:creationId xmlns:a16="http://schemas.microsoft.com/office/drawing/2014/main" id="{1C7CB4A2-216C-4291-9391-C7DAE62B2A65}"/>
                                </a:ext>
                              </a:extLst>
                            </p:cNvPr>
                            <p:cNvPicPr/>
                            <p:nvPr/>
                          </p:nvPicPr>
                          <p:blipFill>
                            <a:blip r:embed="rId14"/>
                            <a:stretch>
                              <a:fillRect/>
                            </a:stretch>
                          </p:blipFill>
                          <p:spPr>
                            <a:xfrm>
                              <a:off x="1808080" y="5745163"/>
                              <a:ext cx="1243013" cy="1616075"/>
                            </a:xfrm>
                            <a:prstGeom prst="rect">
                              <a:avLst/>
                            </a:prstGeom>
                          </p:spPr>
                        </p:pic>
                      </p:oleObj>
                    </mc:Fallback>
                  </mc:AlternateContent>
                </a:graphicData>
              </a:graphic>
            </p:graphicFrame>
            <p:sp>
              <p:nvSpPr>
                <p:cNvPr id="76" name="TextBox 75">
                  <a:extLst>
                    <a:ext uri="{FF2B5EF4-FFF2-40B4-BE49-F238E27FC236}">
                      <a16:creationId xmlns:a16="http://schemas.microsoft.com/office/drawing/2014/main" id="{BEBC3C35-B2D2-47BB-B6A5-09C6F393E8F5}"/>
                    </a:ext>
                  </a:extLst>
                </p:cNvPr>
                <p:cNvSpPr txBox="1"/>
                <p:nvPr/>
              </p:nvSpPr>
              <p:spPr>
                <a:xfrm>
                  <a:off x="1359567" y="5632278"/>
                  <a:ext cx="1219198" cy="253916"/>
                </a:xfrm>
                <a:prstGeom prst="rect">
                  <a:avLst/>
                </a:prstGeom>
                <a:noFill/>
              </p:spPr>
              <p:txBody>
                <a:bodyPr wrap="square" rtlCol="0">
                  <a:spAutoFit/>
                </a:bodyPr>
                <a:lstStyle/>
                <a:p>
                  <a:r>
                    <a:rPr lang="en-US" sz="1050" b="1" dirty="0"/>
                    <a:t>FGF1 (5q31.3)</a:t>
                  </a:r>
                  <a:endParaRPr lang="en-AU" sz="1050" b="1" dirty="0"/>
                </a:p>
              </p:txBody>
            </p:sp>
            <p:sp>
              <p:nvSpPr>
                <p:cNvPr id="77" name="TextBox 76">
                  <a:extLst>
                    <a:ext uri="{FF2B5EF4-FFF2-40B4-BE49-F238E27FC236}">
                      <a16:creationId xmlns:a16="http://schemas.microsoft.com/office/drawing/2014/main" id="{9856662F-5A2B-439F-9FCE-9B5824E06B07}"/>
                    </a:ext>
                  </a:extLst>
                </p:cNvPr>
                <p:cNvSpPr txBox="1"/>
                <p:nvPr/>
              </p:nvSpPr>
              <p:spPr>
                <a:xfrm>
                  <a:off x="1187114" y="7086601"/>
                  <a:ext cx="950494" cy="261610"/>
                </a:xfrm>
                <a:prstGeom prst="rect">
                  <a:avLst/>
                </a:prstGeom>
                <a:noFill/>
              </p:spPr>
              <p:txBody>
                <a:bodyPr wrap="square" rtlCol="0">
                  <a:spAutoFit/>
                </a:bodyPr>
                <a:lstStyle/>
                <a:p>
                  <a:r>
                    <a:rPr lang="en-US" sz="1050" dirty="0"/>
                    <a:t>Protein</a:t>
                  </a:r>
                  <a:endParaRPr lang="en-AU" sz="1050" dirty="0"/>
                </a:p>
              </p:txBody>
            </p:sp>
            <p:sp>
              <p:nvSpPr>
                <p:cNvPr id="78" name="TextBox 77">
                  <a:extLst>
                    <a:ext uri="{FF2B5EF4-FFF2-40B4-BE49-F238E27FC236}">
                      <a16:creationId xmlns:a16="http://schemas.microsoft.com/office/drawing/2014/main" id="{11BAE0AB-BC50-4075-BEB1-0A6D93456983}"/>
                    </a:ext>
                  </a:extLst>
                </p:cNvPr>
                <p:cNvSpPr txBox="1"/>
                <p:nvPr/>
              </p:nvSpPr>
              <p:spPr>
                <a:xfrm>
                  <a:off x="2422358" y="7190875"/>
                  <a:ext cx="950494" cy="261610"/>
                </a:xfrm>
                <a:prstGeom prst="rect">
                  <a:avLst/>
                </a:prstGeom>
                <a:noFill/>
              </p:spPr>
              <p:txBody>
                <a:bodyPr wrap="square" rtlCol="0">
                  <a:spAutoFit/>
                </a:bodyPr>
                <a:lstStyle/>
                <a:p>
                  <a:r>
                    <a:rPr lang="en-US" sz="1050" dirty="0"/>
                    <a:t>RNA</a:t>
                  </a:r>
                  <a:endParaRPr lang="en-AU" sz="1050" dirty="0"/>
                </a:p>
              </p:txBody>
            </p:sp>
          </p:grpSp>
          <p:graphicFrame>
            <p:nvGraphicFramePr>
              <p:cNvPr id="74" name="Object 73">
                <a:extLst>
                  <a:ext uri="{FF2B5EF4-FFF2-40B4-BE49-F238E27FC236}">
                    <a16:creationId xmlns:a16="http://schemas.microsoft.com/office/drawing/2014/main" id="{4E80F676-AA04-4671-897B-985967D4B15D}"/>
                  </a:ext>
                </a:extLst>
              </p:cNvPr>
              <p:cNvGraphicFramePr>
                <a:graphicFrameLocks noChangeAspect="1"/>
              </p:cNvGraphicFramePr>
              <p:nvPr>
                <p:extLst>
                  <p:ext uri="{D42A27DB-BD31-4B8C-83A1-F6EECF244321}">
                    <p14:modId xmlns:p14="http://schemas.microsoft.com/office/powerpoint/2010/main" val="281298978"/>
                  </p:ext>
                </p:extLst>
              </p:nvPr>
            </p:nvGraphicFramePr>
            <p:xfrm>
              <a:off x="578770" y="5765048"/>
              <a:ext cx="1609725" cy="1430337"/>
            </p:xfrm>
            <a:graphic>
              <a:graphicData uri="http://schemas.openxmlformats.org/presentationml/2006/ole">
                <mc:AlternateContent xmlns:mc="http://schemas.openxmlformats.org/markup-compatibility/2006">
                  <mc:Choice xmlns:v="urn:schemas-microsoft-com:vml" Requires="v">
                    <p:oleObj spid="_x0000_s3181" name="Prism 8" r:id="rId15" imgW="1609807" imgH="1430172" progId="Prism8.Document">
                      <p:embed/>
                    </p:oleObj>
                  </mc:Choice>
                  <mc:Fallback>
                    <p:oleObj name="Prism 8" r:id="rId15" imgW="1609807" imgH="1430172" progId="Prism8.Document">
                      <p:embed/>
                      <p:pic>
                        <p:nvPicPr>
                          <p:cNvPr id="42" name="Object 41">
                            <a:extLst>
                              <a:ext uri="{FF2B5EF4-FFF2-40B4-BE49-F238E27FC236}">
                                <a16:creationId xmlns:a16="http://schemas.microsoft.com/office/drawing/2014/main" id="{DD34E72F-CE71-4625-BFF7-42335DCC238C}"/>
                              </a:ext>
                            </a:extLst>
                          </p:cNvPr>
                          <p:cNvPicPr/>
                          <p:nvPr/>
                        </p:nvPicPr>
                        <p:blipFill>
                          <a:blip r:embed="rId16"/>
                          <a:stretch>
                            <a:fillRect/>
                          </a:stretch>
                        </p:blipFill>
                        <p:spPr>
                          <a:xfrm>
                            <a:off x="578770" y="5765048"/>
                            <a:ext cx="1609725" cy="1430337"/>
                          </a:xfrm>
                          <a:prstGeom prst="rect">
                            <a:avLst/>
                          </a:prstGeom>
                        </p:spPr>
                      </p:pic>
                    </p:oleObj>
                  </mc:Fallback>
                </mc:AlternateContent>
              </a:graphicData>
            </a:graphic>
          </p:graphicFrame>
        </p:grpSp>
        <p:sp>
          <p:nvSpPr>
            <p:cNvPr id="79" name="TextBox 78">
              <a:extLst>
                <a:ext uri="{FF2B5EF4-FFF2-40B4-BE49-F238E27FC236}">
                  <a16:creationId xmlns:a16="http://schemas.microsoft.com/office/drawing/2014/main" id="{65BD6D7F-CFD6-4FFB-9CE5-B34CB8AA737A}"/>
                </a:ext>
              </a:extLst>
            </p:cNvPr>
            <p:cNvSpPr txBox="1"/>
            <p:nvPr/>
          </p:nvSpPr>
          <p:spPr>
            <a:xfrm>
              <a:off x="6480781" y="3658452"/>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grpSp>
      <p:sp>
        <p:nvSpPr>
          <p:cNvPr id="80" name="TextBox 79">
            <a:extLst>
              <a:ext uri="{FF2B5EF4-FFF2-40B4-BE49-F238E27FC236}">
                <a16:creationId xmlns:a16="http://schemas.microsoft.com/office/drawing/2014/main" id="{951EE30E-A907-4A74-A27F-28ACFC3E6D81}"/>
              </a:ext>
            </a:extLst>
          </p:cNvPr>
          <p:cNvSpPr txBox="1"/>
          <p:nvPr/>
        </p:nvSpPr>
        <p:spPr>
          <a:xfrm>
            <a:off x="5190680" y="2131332"/>
            <a:ext cx="845820" cy="230832"/>
          </a:xfrm>
          <a:prstGeom prst="rect">
            <a:avLst/>
          </a:prstGeom>
          <a:noFill/>
        </p:spPr>
        <p:txBody>
          <a:bodyPr wrap="square" rtlCol="0">
            <a:spAutoFit/>
          </a:bodyPr>
          <a:lstStyle/>
          <a:p>
            <a:r>
              <a:rPr lang="en-US" sz="900" dirty="0">
                <a:solidFill>
                  <a:srgbClr val="C35959"/>
                </a:solidFill>
              </a:rPr>
              <a:t>FGF1</a:t>
            </a:r>
            <a:endParaRPr lang="en-AU" sz="900" dirty="0">
              <a:solidFill>
                <a:srgbClr val="C35959"/>
              </a:solidFill>
            </a:endParaRPr>
          </a:p>
        </p:txBody>
      </p:sp>
      <p:cxnSp>
        <p:nvCxnSpPr>
          <p:cNvPr id="82" name="Straight Connector 81">
            <a:extLst>
              <a:ext uri="{FF2B5EF4-FFF2-40B4-BE49-F238E27FC236}">
                <a16:creationId xmlns:a16="http://schemas.microsoft.com/office/drawing/2014/main" id="{163C96F8-9953-41EF-9BF0-8A921ABBA782}"/>
              </a:ext>
            </a:extLst>
          </p:cNvPr>
          <p:cNvCxnSpPr>
            <a:cxnSpLocks/>
          </p:cNvCxnSpPr>
          <p:nvPr/>
        </p:nvCxnSpPr>
        <p:spPr>
          <a:xfrm flipH="1">
            <a:off x="5215345" y="2276713"/>
            <a:ext cx="60960" cy="6096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86" name="TextBox 85">
            <a:extLst>
              <a:ext uri="{FF2B5EF4-FFF2-40B4-BE49-F238E27FC236}">
                <a16:creationId xmlns:a16="http://schemas.microsoft.com/office/drawing/2014/main" id="{70D3CC61-519B-467E-B32E-73DB011BD5C6}"/>
              </a:ext>
            </a:extLst>
          </p:cNvPr>
          <p:cNvSpPr txBox="1"/>
          <p:nvPr/>
        </p:nvSpPr>
        <p:spPr>
          <a:xfrm>
            <a:off x="460465" y="6488668"/>
            <a:ext cx="4876800" cy="369332"/>
          </a:xfrm>
          <a:prstGeom prst="rect">
            <a:avLst/>
          </a:prstGeom>
          <a:noFill/>
        </p:spPr>
        <p:txBody>
          <a:bodyPr wrap="square" rtlCol="0">
            <a:spAutoFit/>
          </a:bodyPr>
          <a:lstStyle/>
          <a:p>
            <a:r>
              <a:rPr lang="en-US" dirty="0"/>
              <a:t>Verification experiments needs to be done</a:t>
            </a:r>
            <a:endParaRPr lang="en-AU" dirty="0"/>
          </a:p>
        </p:txBody>
      </p:sp>
      <p:sp>
        <p:nvSpPr>
          <p:cNvPr id="87" name="TextBox 86">
            <a:extLst>
              <a:ext uri="{FF2B5EF4-FFF2-40B4-BE49-F238E27FC236}">
                <a16:creationId xmlns:a16="http://schemas.microsoft.com/office/drawing/2014/main" id="{D57D14C9-ABDF-42D7-98AB-FBAACCF2FBD7}"/>
              </a:ext>
            </a:extLst>
          </p:cNvPr>
          <p:cNvSpPr txBox="1"/>
          <p:nvPr/>
        </p:nvSpPr>
        <p:spPr>
          <a:xfrm>
            <a:off x="6880315" y="5783818"/>
            <a:ext cx="2733675" cy="461665"/>
          </a:xfrm>
          <a:prstGeom prst="rect">
            <a:avLst/>
          </a:prstGeom>
          <a:noFill/>
        </p:spPr>
        <p:txBody>
          <a:bodyPr wrap="square" rtlCol="0">
            <a:spAutoFit/>
          </a:bodyPr>
          <a:lstStyle/>
          <a:p>
            <a:r>
              <a:rPr lang="en-US" sz="1200" dirty="0"/>
              <a:t>*For proteomic data, FGF1 just presents  </a:t>
            </a:r>
          </a:p>
          <a:p>
            <a:r>
              <a:rPr lang="en-US" sz="1200" dirty="0"/>
              <a:t>  expression in ALT cells</a:t>
            </a:r>
            <a:endParaRPr lang="en-AU" sz="1200" dirty="0"/>
          </a:p>
        </p:txBody>
      </p:sp>
      <p:sp>
        <p:nvSpPr>
          <p:cNvPr id="90" name="TextBox 89">
            <a:extLst>
              <a:ext uri="{FF2B5EF4-FFF2-40B4-BE49-F238E27FC236}">
                <a16:creationId xmlns:a16="http://schemas.microsoft.com/office/drawing/2014/main" id="{C00866E6-B764-477D-8618-EF8CBB6BB4D9}"/>
              </a:ext>
            </a:extLst>
          </p:cNvPr>
          <p:cNvSpPr txBox="1"/>
          <p:nvPr/>
        </p:nvSpPr>
        <p:spPr>
          <a:xfrm>
            <a:off x="1174840" y="5802868"/>
            <a:ext cx="2733675" cy="338554"/>
          </a:xfrm>
          <a:prstGeom prst="rect">
            <a:avLst/>
          </a:prstGeom>
          <a:noFill/>
        </p:spPr>
        <p:txBody>
          <a:bodyPr wrap="square" rtlCol="0">
            <a:spAutoFit/>
          </a:bodyPr>
          <a:lstStyle/>
          <a:p>
            <a:r>
              <a:rPr lang="en-US" sz="1200" b="1" dirty="0"/>
              <a:t>*IMPDH1 is on </a:t>
            </a:r>
            <a:r>
              <a:rPr lang="en-US" sz="1600" b="1" dirty="0">
                <a:solidFill>
                  <a:srgbClr val="FF0000"/>
                </a:solidFill>
              </a:rPr>
              <a:t>7q</a:t>
            </a:r>
            <a:endParaRPr lang="en-AU" sz="1200" b="1" dirty="0">
              <a:solidFill>
                <a:srgbClr val="FF0000"/>
              </a:solidFill>
            </a:endParaRPr>
          </a:p>
        </p:txBody>
      </p:sp>
      <p:sp>
        <p:nvSpPr>
          <p:cNvPr id="91" name="Rectangle 90">
            <a:extLst>
              <a:ext uri="{FF2B5EF4-FFF2-40B4-BE49-F238E27FC236}">
                <a16:creationId xmlns:a16="http://schemas.microsoft.com/office/drawing/2014/main" id="{B36355B2-C839-40F5-9008-61CBB5658CF8}"/>
              </a:ext>
            </a:extLst>
          </p:cNvPr>
          <p:cNvSpPr/>
          <p:nvPr/>
        </p:nvSpPr>
        <p:spPr>
          <a:xfrm>
            <a:off x="329154" y="705060"/>
            <a:ext cx="2417906" cy="307777"/>
          </a:xfrm>
          <a:prstGeom prst="rect">
            <a:avLst/>
          </a:prstGeom>
        </p:spPr>
        <p:txBody>
          <a:bodyPr wrap="none">
            <a:spAutoFit/>
          </a:bodyPr>
          <a:lstStyle/>
          <a:p>
            <a:r>
              <a:rPr lang="en-US" sz="1400" b="1" dirty="0"/>
              <a:t>Top3 candidates to be verified</a:t>
            </a:r>
            <a:endParaRPr lang="en-US" sz="1200" b="1" dirty="0"/>
          </a:p>
        </p:txBody>
      </p:sp>
    </p:spTree>
    <p:extLst>
      <p:ext uri="{BB962C8B-B14F-4D97-AF65-F5344CB8AC3E}">
        <p14:creationId xmlns:p14="http://schemas.microsoft.com/office/powerpoint/2010/main" val="830708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050CCB8-8A3F-4FAB-933C-AD861AB61C7D}"/>
              </a:ext>
            </a:extLst>
          </p:cNvPr>
          <p:cNvGrpSpPr/>
          <p:nvPr/>
        </p:nvGrpSpPr>
        <p:grpSpPr>
          <a:xfrm>
            <a:off x="411752" y="1721328"/>
            <a:ext cx="2155740" cy="1700050"/>
            <a:chOff x="358859" y="7793952"/>
            <a:chExt cx="2155740" cy="1700050"/>
          </a:xfrm>
        </p:grpSpPr>
        <p:sp>
          <p:nvSpPr>
            <p:cNvPr id="5" name="TextBox 4">
              <a:extLst>
                <a:ext uri="{FF2B5EF4-FFF2-40B4-BE49-F238E27FC236}">
                  <a16:creationId xmlns:a16="http://schemas.microsoft.com/office/drawing/2014/main" id="{07856130-11A7-466D-9740-DF95E70DD1ED}"/>
                </a:ext>
              </a:extLst>
            </p:cNvPr>
            <p:cNvSpPr txBox="1"/>
            <p:nvPr/>
          </p:nvSpPr>
          <p:spPr>
            <a:xfrm>
              <a:off x="669760" y="7793952"/>
              <a:ext cx="1844839" cy="253916"/>
            </a:xfrm>
            <a:prstGeom prst="rect">
              <a:avLst/>
            </a:prstGeom>
            <a:noFill/>
          </p:spPr>
          <p:txBody>
            <a:bodyPr wrap="square" rtlCol="0">
              <a:spAutoFit/>
            </a:bodyPr>
            <a:lstStyle/>
            <a:p>
              <a:r>
                <a:rPr lang="en-US" sz="1050" b="1" dirty="0"/>
                <a:t>POT1(7q31.33)</a:t>
              </a:r>
              <a:endParaRPr lang="en-AU" sz="1050" b="1" dirty="0"/>
            </a:p>
          </p:txBody>
        </p:sp>
        <p:graphicFrame>
          <p:nvGraphicFramePr>
            <p:cNvPr id="6" name="Object 5">
              <a:extLst>
                <a:ext uri="{FF2B5EF4-FFF2-40B4-BE49-F238E27FC236}">
                  <a16:creationId xmlns:a16="http://schemas.microsoft.com/office/drawing/2014/main" id="{1A91E111-86EE-4A4A-A9A7-74C5113330E0}"/>
                </a:ext>
              </a:extLst>
            </p:cNvPr>
            <p:cNvGraphicFramePr>
              <a:graphicFrameLocks noChangeAspect="1"/>
            </p:cNvGraphicFramePr>
            <p:nvPr>
              <p:extLst>
                <p:ext uri="{D42A27DB-BD31-4B8C-83A1-F6EECF244321}">
                  <p14:modId xmlns:p14="http://schemas.microsoft.com/office/powerpoint/2010/main" val="281171795"/>
                </p:ext>
              </p:extLst>
            </p:nvPr>
          </p:nvGraphicFramePr>
          <p:xfrm>
            <a:off x="358859" y="7869989"/>
            <a:ext cx="1279525" cy="1624013"/>
          </p:xfrm>
          <a:graphic>
            <a:graphicData uri="http://schemas.openxmlformats.org/presentationml/2006/ole">
              <mc:AlternateContent xmlns:mc="http://schemas.openxmlformats.org/markup-compatibility/2006">
                <mc:Choice xmlns:v="urn:schemas-microsoft-com:vml" Requires="v">
                  <p:oleObj spid="_x0000_s4113" name="Prism 8" r:id="rId3" imgW="1279202" imgH="1623935" progId="Prism8.Document">
                    <p:embed/>
                  </p:oleObj>
                </mc:Choice>
                <mc:Fallback>
                  <p:oleObj name="Prism 8" r:id="rId3" imgW="1279202" imgH="1623935" progId="Prism8.Document">
                    <p:embed/>
                    <p:pic>
                      <p:nvPicPr>
                        <p:cNvPr id="6" name="Object 5">
                          <a:extLst>
                            <a:ext uri="{FF2B5EF4-FFF2-40B4-BE49-F238E27FC236}">
                              <a16:creationId xmlns:a16="http://schemas.microsoft.com/office/drawing/2014/main" id="{883AB1E4-C225-468D-9645-93871F15E47A}"/>
                            </a:ext>
                          </a:extLst>
                        </p:cNvPr>
                        <p:cNvPicPr/>
                        <p:nvPr/>
                      </p:nvPicPr>
                      <p:blipFill>
                        <a:blip r:embed="rId4"/>
                        <a:stretch>
                          <a:fillRect/>
                        </a:stretch>
                      </p:blipFill>
                      <p:spPr>
                        <a:xfrm>
                          <a:off x="358859" y="7869989"/>
                          <a:ext cx="1279525" cy="162401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F235E8FA-2C4A-4625-BDAD-57C6BA649EA6}"/>
                </a:ext>
              </a:extLst>
            </p:cNvPr>
            <p:cNvSpPr txBox="1"/>
            <p:nvPr/>
          </p:nvSpPr>
          <p:spPr>
            <a:xfrm>
              <a:off x="1014664" y="9224211"/>
              <a:ext cx="950494" cy="261610"/>
            </a:xfrm>
            <a:prstGeom prst="rect">
              <a:avLst/>
            </a:prstGeom>
            <a:noFill/>
          </p:spPr>
          <p:txBody>
            <a:bodyPr wrap="square" rtlCol="0">
              <a:spAutoFit/>
            </a:bodyPr>
            <a:lstStyle/>
            <a:p>
              <a:r>
                <a:rPr lang="en-US" sz="1050" dirty="0"/>
                <a:t>RNA</a:t>
              </a:r>
              <a:endParaRPr lang="en-AU" sz="1050" dirty="0"/>
            </a:p>
          </p:txBody>
        </p:sp>
      </p:grpSp>
      <p:sp>
        <p:nvSpPr>
          <p:cNvPr id="8" name="TextBox 7">
            <a:extLst>
              <a:ext uri="{FF2B5EF4-FFF2-40B4-BE49-F238E27FC236}">
                <a16:creationId xmlns:a16="http://schemas.microsoft.com/office/drawing/2014/main" id="{D47437D9-132E-4EE2-9641-6CB7B6752047}"/>
              </a:ext>
            </a:extLst>
          </p:cNvPr>
          <p:cNvSpPr txBox="1"/>
          <p:nvPr/>
        </p:nvSpPr>
        <p:spPr>
          <a:xfrm>
            <a:off x="715808" y="1374319"/>
            <a:ext cx="1876927" cy="369332"/>
          </a:xfrm>
          <a:prstGeom prst="rect">
            <a:avLst/>
          </a:prstGeom>
          <a:noFill/>
        </p:spPr>
        <p:txBody>
          <a:bodyPr wrap="square" rtlCol="0">
            <a:spAutoFit/>
          </a:bodyPr>
          <a:lstStyle/>
          <a:p>
            <a:r>
              <a:rPr lang="en-US" b="1" dirty="0"/>
              <a:t>POT1</a:t>
            </a:r>
            <a:endParaRPr lang="en-AU" b="1" dirty="0"/>
          </a:p>
        </p:txBody>
      </p:sp>
      <p:pic>
        <p:nvPicPr>
          <p:cNvPr id="9" name="Picture 8">
            <a:extLst>
              <a:ext uri="{FF2B5EF4-FFF2-40B4-BE49-F238E27FC236}">
                <a16:creationId xmlns:a16="http://schemas.microsoft.com/office/drawing/2014/main" id="{BF23B5C5-7E2D-4D56-8742-0294E3AECE26}"/>
              </a:ext>
            </a:extLst>
          </p:cNvPr>
          <p:cNvPicPr>
            <a:picLocks noChangeAspect="1"/>
          </p:cNvPicPr>
          <p:nvPr/>
        </p:nvPicPr>
        <p:blipFill>
          <a:blip r:embed="rId5"/>
          <a:stretch>
            <a:fillRect/>
          </a:stretch>
        </p:blipFill>
        <p:spPr>
          <a:xfrm>
            <a:off x="2099367" y="1438415"/>
            <a:ext cx="4675973" cy="2453414"/>
          </a:xfrm>
          <a:prstGeom prst="rect">
            <a:avLst/>
          </a:prstGeom>
        </p:spPr>
      </p:pic>
      <p:sp>
        <p:nvSpPr>
          <p:cNvPr id="10" name="Rectangle 9">
            <a:extLst>
              <a:ext uri="{FF2B5EF4-FFF2-40B4-BE49-F238E27FC236}">
                <a16:creationId xmlns:a16="http://schemas.microsoft.com/office/drawing/2014/main" id="{A33614C2-55FC-432F-9554-800712A5987C}"/>
              </a:ext>
            </a:extLst>
          </p:cNvPr>
          <p:cNvSpPr/>
          <p:nvPr/>
        </p:nvSpPr>
        <p:spPr>
          <a:xfrm>
            <a:off x="263839" y="221734"/>
            <a:ext cx="3975512" cy="369332"/>
          </a:xfrm>
          <a:prstGeom prst="rect">
            <a:avLst/>
          </a:prstGeom>
        </p:spPr>
        <p:txBody>
          <a:bodyPr wrap="none">
            <a:spAutoFit/>
          </a:bodyPr>
          <a:lstStyle/>
          <a:p>
            <a:r>
              <a:rPr lang="en-US" b="1" dirty="0"/>
              <a:t>8. Identification of novel TM signatures </a:t>
            </a:r>
            <a:endParaRPr lang="en-US" sz="1600" b="1" dirty="0"/>
          </a:p>
        </p:txBody>
      </p:sp>
      <p:pic>
        <p:nvPicPr>
          <p:cNvPr id="11" name="Picture 10">
            <a:extLst>
              <a:ext uri="{FF2B5EF4-FFF2-40B4-BE49-F238E27FC236}">
                <a16:creationId xmlns:a16="http://schemas.microsoft.com/office/drawing/2014/main" id="{25CD5F4E-6386-40E6-88F5-F46FA794D288}"/>
              </a:ext>
            </a:extLst>
          </p:cNvPr>
          <p:cNvPicPr>
            <a:picLocks noChangeAspect="1"/>
          </p:cNvPicPr>
          <p:nvPr/>
        </p:nvPicPr>
        <p:blipFill>
          <a:blip r:embed="rId6"/>
          <a:stretch>
            <a:fillRect/>
          </a:stretch>
        </p:blipFill>
        <p:spPr>
          <a:xfrm>
            <a:off x="7273461" y="1027816"/>
            <a:ext cx="3063552" cy="2778044"/>
          </a:xfrm>
          <a:prstGeom prst="rect">
            <a:avLst/>
          </a:prstGeom>
        </p:spPr>
      </p:pic>
      <p:sp>
        <p:nvSpPr>
          <p:cNvPr id="12" name="TextBox 11">
            <a:extLst>
              <a:ext uri="{FF2B5EF4-FFF2-40B4-BE49-F238E27FC236}">
                <a16:creationId xmlns:a16="http://schemas.microsoft.com/office/drawing/2014/main" id="{CC9BD9B6-4D57-4888-88BA-774A14912DC3}"/>
              </a:ext>
            </a:extLst>
          </p:cNvPr>
          <p:cNvSpPr txBox="1"/>
          <p:nvPr/>
        </p:nvSpPr>
        <p:spPr>
          <a:xfrm>
            <a:off x="495300" y="6124575"/>
            <a:ext cx="4876800" cy="369332"/>
          </a:xfrm>
          <a:prstGeom prst="rect">
            <a:avLst/>
          </a:prstGeom>
          <a:noFill/>
        </p:spPr>
        <p:txBody>
          <a:bodyPr wrap="square" rtlCol="0">
            <a:spAutoFit/>
          </a:bodyPr>
          <a:lstStyle/>
          <a:p>
            <a:r>
              <a:rPr lang="en-US" dirty="0"/>
              <a:t>Verification experiments needs to be done</a:t>
            </a:r>
            <a:endParaRPr lang="en-AU" dirty="0"/>
          </a:p>
        </p:txBody>
      </p:sp>
      <p:sp>
        <p:nvSpPr>
          <p:cNvPr id="13" name="TextBox 12">
            <a:extLst>
              <a:ext uri="{FF2B5EF4-FFF2-40B4-BE49-F238E27FC236}">
                <a16:creationId xmlns:a16="http://schemas.microsoft.com/office/drawing/2014/main" id="{C64F5316-7BA8-4318-B71D-D15C8653DF98}"/>
              </a:ext>
            </a:extLst>
          </p:cNvPr>
          <p:cNvSpPr txBox="1"/>
          <p:nvPr/>
        </p:nvSpPr>
        <p:spPr>
          <a:xfrm>
            <a:off x="561975" y="4105275"/>
            <a:ext cx="9667875" cy="523220"/>
          </a:xfrm>
          <a:prstGeom prst="rect">
            <a:avLst/>
          </a:prstGeom>
          <a:noFill/>
        </p:spPr>
        <p:txBody>
          <a:bodyPr wrap="square" rtlCol="0">
            <a:spAutoFit/>
          </a:bodyPr>
          <a:lstStyle/>
          <a:p>
            <a:pPr marL="171450" indent="-171450">
              <a:buFont typeface="Arial" panose="020B0604020202020204" pitchFamily="34" charset="0"/>
              <a:buChar char="•"/>
            </a:pPr>
            <a:r>
              <a:rPr lang="en-US" sz="1200" b="1" dirty="0"/>
              <a:t>POT1 is one of the six telomere binding proteins which are </a:t>
            </a:r>
            <a:r>
              <a:rPr lang="en-US" sz="1400" b="1" dirty="0">
                <a:solidFill>
                  <a:srgbClr val="FF0000"/>
                </a:solidFill>
              </a:rPr>
              <a:t>most essential </a:t>
            </a:r>
            <a:r>
              <a:rPr lang="en-US" sz="1200" b="1" dirty="0"/>
              <a:t>for telomere biology</a:t>
            </a:r>
          </a:p>
          <a:p>
            <a:pPr marL="171450" indent="-171450">
              <a:buFont typeface="Arial" panose="020B0604020202020204" pitchFamily="34" charset="0"/>
              <a:buChar char="•"/>
            </a:pPr>
            <a:r>
              <a:rPr lang="en-US" sz="1200" b="1" dirty="0"/>
              <a:t>POT1 is on </a:t>
            </a:r>
            <a:r>
              <a:rPr lang="en-US" sz="1400" b="1" dirty="0">
                <a:solidFill>
                  <a:srgbClr val="FF0000"/>
                </a:solidFill>
              </a:rPr>
              <a:t>7q </a:t>
            </a:r>
            <a:endParaRPr lang="en-AU" sz="1200" b="1" dirty="0">
              <a:solidFill>
                <a:srgbClr val="FF0000"/>
              </a:solidFill>
            </a:endParaRPr>
          </a:p>
        </p:txBody>
      </p:sp>
      <p:sp>
        <p:nvSpPr>
          <p:cNvPr id="15" name="Rectangle 14">
            <a:extLst>
              <a:ext uri="{FF2B5EF4-FFF2-40B4-BE49-F238E27FC236}">
                <a16:creationId xmlns:a16="http://schemas.microsoft.com/office/drawing/2014/main" id="{65CE4402-14E8-4E60-BA95-F448B91BCE9C}"/>
              </a:ext>
            </a:extLst>
          </p:cNvPr>
          <p:cNvSpPr/>
          <p:nvPr/>
        </p:nvSpPr>
        <p:spPr>
          <a:xfrm>
            <a:off x="390114" y="800855"/>
            <a:ext cx="2540311" cy="307777"/>
          </a:xfrm>
          <a:prstGeom prst="rect">
            <a:avLst/>
          </a:prstGeom>
        </p:spPr>
        <p:txBody>
          <a:bodyPr wrap="none">
            <a:spAutoFit/>
          </a:bodyPr>
          <a:lstStyle/>
          <a:p>
            <a:r>
              <a:rPr lang="en-US" sz="1400" b="1" dirty="0"/>
              <a:t>Another candidate worth trying</a:t>
            </a:r>
            <a:endParaRPr lang="en-US" sz="1200" b="1" dirty="0"/>
          </a:p>
        </p:txBody>
      </p:sp>
    </p:spTree>
    <p:extLst>
      <p:ext uri="{BB962C8B-B14F-4D97-AF65-F5344CB8AC3E}">
        <p14:creationId xmlns:p14="http://schemas.microsoft.com/office/powerpoint/2010/main" val="1570055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C5BC4E-34AC-49B7-9E17-01FEE5FD1994}"/>
              </a:ext>
            </a:extLst>
          </p:cNvPr>
          <p:cNvSpPr/>
          <p:nvPr/>
        </p:nvSpPr>
        <p:spPr>
          <a:xfrm>
            <a:off x="263839" y="221734"/>
            <a:ext cx="3072444" cy="369332"/>
          </a:xfrm>
          <a:prstGeom prst="rect">
            <a:avLst/>
          </a:prstGeom>
        </p:spPr>
        <p:txBody>
          <a:bodyPr wrap="none">
            <a:spAutoFit/>
          </a:bodyPr>
          <a:lstStyle/>
          <a:p>
            <a:r>
              <a:rPr lang="en-US" b="1" dirty="0">
                <a:solidFill>
                  <a:schemeClr val="bg1">
                    <a:lumMod val="50000"/>
                  </a:schemeClr>
                </a:solidFill>
              </a:rPr>
              <a:t>Supplementary data.  Data QC</a:t>
            </a:r>
            <a:endParaRPr lang="en-US" sz="1600" b="1" dirty="0">
              <a:solidFill>
                <a:schemeClr val="bg1">
                  <a:lumMod val="50000"/>
                </a:schemeClr>
              </a:solidFill>
            </a:endParaRPr>
          </a:p>
        </p:txBody>
      </p:sp>
      <p:pic>
        <p:nvPicPr>
          <p:cNvPr id="5" name="Picture 4">
            <a:extLst>
              <a:ext uri="{FF2B5EF4-FFF2-40B4-BE49-F238E27FC236}">
                <a16:creationId xmlns:a16="http://schemas.microsoft.com/office/drawing/2014/main" id="{097D48F5-E63F-47F7-8108-F75C00F5ACAE}"/>
              </a:ext>
            </a:extLst>
          </p:cNvPr>
          <p:cNvPicPr>
            <a:picLocks noChangeAspect="1"/>
          </p:cNvPicPr>
          <p:nvPr/>
        </p:nvPicPr>
        <p:blipFill>
          <a:blip r:embed="rId4"/>
          <a:stretch>
            <a:fillRect/>
          </a:stretch>
        </p:blipFill>
        <p:spPr>
          <a:xfrm>
            <a:off x="342910" y="1144269"/>
            <a:ext cx="2993009" cy="2257146"/>
          </a:xfrm>
          <a:prstGeom prst="rect">
            <a:avLst/>
          </a:prstGeom>
        </p:spPr>
      </p:pic>
      <p:pic>
        <p:nvPicPr>
          <p:cNvPr id="6" name="Picture 5">
            <a:extLst>
              <a:ext uri="{FF2B5EF4-FFF2-40B4-BE49-F238E27FC236}">
                <a16:creationId xmlns:a16="http://schemas.microsoft.com/office/drawing/2014/main" id="{C679A610-D1A9-4EE9-BB01-690B9B2A2622}"/>
              </a:ext>
            </a:extLst>
          </p:cNvPr>
          <p:cNvPicPr>
            <a:picLocks noChangeAspect="1"/>
          </p:cNvPicPr>
          <p:nvPr/>
        </p:nvPicPr>
        <p:blipFill>
          <a:blip r:embed="rId5"/>
          <a:stretch>
            <a:fillRect/>
          </a:stretch>
        </p:blipFill>
        <p:spPr>
          <a:xfrm>
            <a:off x="3659768" y="1227995"/>
            <a:ext cx="2598918" cy="2220954"/>
          </a:xfrm>
          <a:prstGeom prst="rect">
            <a:avLst/>
          </a:prstGeom>
        </p:spPr>
      </p:pic>
      <p:sp>
        <p:nvSpPr>
          <p:cNvPr id="7" name="TextBox 6">
            <a:extLst>
              <a:ext uri="{FF2B5EF4-FFF2-40B4-BE49-F238E27FC236}">
                <a16:creationId xmlns:a16="http://schemas.microsoft.com/office/drawing/2014/main" id="{A0656924-4369-4149-B3B2-4CC5E6F9BE16}"/>
              </a:ext>
            </a:extLst>
          </p:cNvPr>
          <p:cNvSpPr txBox="1"/>
          <p:nvPr/>
        </p:nvSpPr>
        <p:spPr>
          <a:xfrm>
            <a:off x="431800" y="749300"/>
            <a:ext cx="2298700" cy="338554"/>
          </a:xfrm>
          <a:prstGeom prst="rect">
            <a:avLst/>
          </a:prstGeom>
          <a:noFill/>
        </p:spPr>
        <p:txBody>
          <a:bodyPr wrap="square" rtlCol="0">
            <a:spAutoFit/>
          </a:bodyPr>
          <a:lstStyle/>
          <a:p>
            <a:r>
              <a:rPr lang="en-US" sz="1600" dirty="0"/>
              <a:t>Proteomic</a:t>
            </a:r>
            <a:endParaRPr lang="en-AU" sz="1600" dirty="0"/>
          </a:p>
        </p:txBody>
      </p:sp>
      <p:sp>
        <p:nvSpPr>
          <p:cNvPr id="9" name="TextBox 8">
            <a:extLst>
              <a:ext uri="{FF2B5EF4-FFF2-40B4-BE49-F238E27FC236}">
                <a16:creationId xmlns:a16="http://schemas.microsoft.com/office/drawing/2014/main" id="{2B1699FC-F132-47C3-87F2-60C9E33B6FE9}"/>
              </a:ext>
            </a:extLst>
          </p:cNvPr>
          <p:cNvSpPr txBox="1"/>
          <p:nvPr/>
        </p:nvSpPr>
        <p:spPr>
          <a:xfrm>
            <a:off x="573676" y="6273225"/>
            <a:ext cx="9345386" cy="584775"/>
          </a:xfrm>
          <a:prstGeom prst="rect">
            <a:avLst/>
          </a:prstGeom>
          <a:noFill/>
        </p:spPr>
        <p:txBody>
          <a:bodyPr wrap="square" rtlCol="0">
            <a:spAutoFit/>
          </a:bodyPr>
          <a:lstStyle/>
          <a:p>
            <a:r>
              <a:rPr lang="en-US" sz="1600" dirty="0"/>
              <a:t>More QC results will be added later. </a:t>
            </a:r>
          </a:p>
          <a:p>
            <a:r>
              <a:rPr lang="en-US" sz="1600" dirty="0"/>
              <a:t>Proteomic and transcriptomic data looks pretty good.  Not sure about genomic data QC, waiting for Simon.</a:t>
            </a:r>
            <a:endParaRPr lang="en-AU" sz="1600" dirty="0"/>
          </a:p>
        </p:txBody>
      </p:sp>
      <p:sp>
        <p:nvSpPr>
          <p:cNvPr id="10" name="TextBox 9">
            <a:extLst>
              <a:ext uri="{FF2B5EF4-FFF2-40B4-BE49-F238E27FC236}">
                <a16:creationId xmlns:a16="http://schemas.microsoft.com/office/drawing/2014/main" id="{E3B29DF4-3CFF-456C-B312-0B669A487961}"/>
              </a:ext>
            </a:extLst>
          </p:cNvPr>
          <p:cNvSpPr txBox="1"/>
          <p:nvPr/>
        </p:nvSpPr>
        <p:spPr>
          <a:xfrm>
            <a:off x="218715" y="1012172"/>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27D5B677-7D58-497D-8BE3-CB3651BFC56D}"/>
              </a:ext>
            </a:extLst>
          </p:cNvPr>
          <p:cNvPicPr>
            <a:picLocks noChangeAspect="1"/>
          </p:cNvPicPr>
          <p:nvPr/>
        </p:nvPicPr>
        <p:blipFill>
          <a:blip r:embed="rId6"/>
          <a:stretch>
            <a:fillRect/>
          </a:stretch>
        </p:blipFill>
        <p:spPr>
          <a:xfrm>
            <a:off x="191590" y="3803485"/>
            <a:ext cx="4850674" cy="2476289"/>
          </a:xfrm>
          <a:prstGeom prst="rect">
            <a:avLst/>
          </a:prstGeom>
        </p:spPr>
      </p:pic>
      <p:sp>
        <p:nvSpPr>
          <p:cNvPr id="16" name="TextBox 15">
            <a:extLst>
              <a:ext uri="{FF2B5EF4-FFF2-40B4-BE49-F238E27FC236}">
                <a16:creationId xmlns:a16="http://schemas.microsoft.com/office/drawing/2014/main" id="{85320C4A-508B-4580-B12C-D17881F75EA1}"/>
              </a:ext>
            </a:extLst>
          </p:cNvPr>
          <p:cNvSpPr txBox="1"/>
          <p:nvPr/>
        </p:nvSpPr>
        <p:spPr>
          <a:xfrm>
            <a:off x="205652" y="3559429"/>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B4971AAE-1F83-4E97-9567-056CA06BFC14}"/>
              </a:ext>
            </a:extLst>
          </p:cNvPr>
          <p:cNvGrpSpPr/>
          <p:nvPr/>
        </p:nvGrpSpPr>
        <p:grpSpPr>
          <a:xfrm>
            <a:off x="6269946" y="4114347"/>
            <a:ext cx="3937274" cy="2292985"/>
            <a:chOff x="5094288" y="3879215"/>
            <a:chExt cx="3937274" cy="2292985"/>
          </a:xfrm>
        </p:grpSpPr>
        <p:graphicFrame>
          <p:nvGraphicFramePr>
            <p:cNvPr id="21" name="Object 20">
              <a:extLst>
                <a:ext uri="{FF2B5EF4-FFF2-40B4-BE49-F238E27FC236}">
                  <a16:creationId xmlns:a16="http://schemas.microsoft.com/office/drawing/2014/main" id="{15A59C2B-86B7-4C07-AD0D-893EFF8DF134}"/>
                </a:ext>
              </a:extLst>
            </p:cNvPr>
            <p:cNvGraphicFramePr>
              <a:graphicFrameLocks noChangeAspect="1"/>
            </p:cNvGraphicFramePr>
            <p:nvPr>
              <p:extLst>
                <p:ext uri="{D42A27DB-BD31-4B8C-83A1-F6EECF244321}">
                  <p14:modId xmlns:p14="http://schemas.microsoft.com/office/powerpoint/2010/main" val="3672766842"/>
                </p:ext>
              </p:extLst>
            </p:nvPr>
          </p:nvGraphicFramePr>
          <p:xfrm>
            <a:off x="5094288" y="3879215"/>
            <a:ext cx="3937274" cy="2292985"/>
          </p:xfrm>
          <a:graphic>
            <a:graphicData uri="http://schemas.openxmlformats.org/presentationml/2006/ole">
              <mc:AlternateContent xmlns:mc="http://schemas.openxmlformats.org/markup-compatibility/2006">
                <mc:Choice xmlns:v="urn:schemas-microsoft-com:vml" Requires="v">
                  <p:oleObj spid="_x0000_s7196" name="Prism 8" r:id="rId7" imgW="3604238" imgH="2097897" progId="Prism8.Document">
                    <p:embed/>
                  </p:oleObj>
                </mc:Choice>
                <mc:Fallback>
                  <p:oleObj name="Prism 8" r:id="rId7" imgW="3604238" imgH="2097897" progId="Prism8.Document">
                    <p:embed/>
                    <p:pic>
                      <p:nvPicPr>
                        <p:cNvPr id="2" name="Object 1">
                          <a:extLst>
                            <a:ext uri="{FF2B5EF4-FFF2-40B4-BE49-F238E27FC236}">
                              <a16:creationId xmlns:a16="http://schemas.microsoft.com/office/drawing/2014/main" id="{B5FE743A-667E-4BB0-A5C4-E505224178EE}"/>
                            </a:ext>
                          </a:extLst>
                        </p:cNvPr>
                        <p:cNvPicPr/>
                        <p:nvPr/>
                      </p:nvPicPr>
                      <p:blipFill>
                        <a:blip r:embed="rId8"/>
                        <a:stretch>
                          <a:fillRect/>
                        </a:stretch>
                      </p:blipFill>
                      <p:spPr>
                        <a:xfrm>
                          <a:off x="5094288" y="3879215"/>
                          <a:ext cx="3937274" cy="2292985"/>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E252D827-3827-43B7-B2F6-8D56B6B123C3}"/>
                </a:ext>
              </a:extLst>
            </p:cNvPr>
            <p:cNvSpPr txBox="1"/>
            <p:nvPr/>
          </p:nvSpPr>
          <p:spPr>
            <a:xfrm>
              <a:off x="5096603" y="3895798"/>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e</a:t>
              </a:r>
              <a:endParaRPr lang="en-AU" sz="1600" b="1" dirty="0">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F0B40A30-E4CD-455B-9CD2-B8C1A66688B0}"/>
              </a:ext>
            </a:extLst>
          </p:cNvPr>
          <p:cNvGrpSpPr/>
          <p:nvPr/>
        </p:nvGrpSpPr>
        <p:grpSpPr>
          <a:xfrm>
            <a:off x="6419219" y="112938"/>
            <a:ext cx="3613055" cy="3736251"/>
            <a:chOff x="6384384" y="426447"/>
            <a:chExt cx="3905327" cy="3981450"/>
          </a:xfrm>
        </p:grpSpPr>
        <p:pic>
          <p:nvPicPr>
            <p:cNvPr id="24" name="Picture 23">
              <a:extLst>
                <a:ext uri="{FF2B5EF4-FFF2-40B4-BE49-F238E27FC236}">
                  <a16:creationId xmlns:a16="http://schemas.microsoft.com/office/drawing/2014/main" id="{82CB266F-8F7B-45A3-919B-B5EC4C9D8E62}"/>
                </a:ext>
              </a:extLst>
            </p:cNvPr>
            <p:cNvPicPr>
              <a:picLocks noChangeAspect="1"/>
            </p:cNvPicPr>
            <p:nvPr/>
          </p:nvPicPr>
          <p:blipFill>
            <a:blip r:embed="rId9"/>
            <a:stretch>
              <a:fillRect/>
            </a:stretch>
          </p:blipFill>
          <p:spPr>
            <a:xfrm>
              <a:off x="6512310" y="426447"/>
              <a:ext cx="3777401" cy="3981450"/>
            </a:xfrm>
            <a:prstGeom prst="rect">
              <a:avLst/>
            </a:prstGeom>
          </p:spPr>
        </p:pic>
        <p:sp>
          <p:nvSpPr>
            <p:cNvPr id="25" name="TextBox 24">
              <a:extLst>
                <a:ext uri="{FF2B5EF4-FFF2-40B4-BE49-F238E27FC236}">
                  <a16:creationId xmlns:a16="http://schemas.microsoft.com/office/drawing/2014/main" id="{4B9261DC-18FB-4C6B-92FC-F8C2AED55776}"/>
                </a:ext>
              </a:extLst>
            </p:cNvPr>
            <p:cNvSpPr txBox="1"/>
            <p:nvPr/>
          </p:nvSpPr>
          <p:spPr>
            <a:xfrm>
              <a:off x="6384384" y="594161"/>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311230E8-6E42-4B00-8A87-B2A6B9CFA7AD}"/>
              </a:ext>
            </a:extLst>
          </p:cNvPr>
          <p:cNvSpPr txBox="1"/>
          <p:nvPr/>
        </p:nvSpPr>
        <p:spPr>
          <a:xfrm>
            <a:off x="9959253" y="448849"/>
            <a:ext cx="150687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
            </a:r>
            <a:endParaRPr lang="en-AU" sz="1600" b="1" dirty="0">
              <a:latin typeface="Times New Roman" panose="02020603050405020304" pitchFamily="18" charset="0"/>
              <a:cs typeface="Times New Roman" panose="02020603050405020304" pitchFamily="18" charset="0"/>
            </a:endParaRPr>
          </a:p>
        </p:txBody>
      </p:sp>
      <p:graphicFrame>
        <p:nvGraphicFramePr>
          <p:cNvPr id="29" name="Object 28">
            <a:extLst>
              <a:ext uri="{FF2B5EF4-FFF2-40B4-BE49-F238E27FC236}">
                <a16:creationId xmlns:a16="http://schemas.microsoft.com/office/drawing/2014/main" id="{7B1298B3-8FA5-47A1-B8E5-9E5A0C5B974C}"/>
              </a:ext>
            </a:extLst>
          </p:cNvPr>
          <p:cNvGraphicFramePr>
            <a:graphicFrameLocks noChangeAspect="1"/>
          </p:cNvGraphicFramePr>
          <p:nvPr>
            <p:extLst>
              <p:ext uri="{D42A27DB-BD31-4B8C-83A1-F6EECF244321}">
                <p14:modId xmlns:p14="http://schemas.microsoft.com/office/powerpoint/2010/main" val="35639870"/>
              </p:ext>
            </p:extLst>
          </p:nvPr>
        </p:nvGraphicFramePr>
        <p:xfrm>
          <a:off x="10052050" y="646204"/>
          <a:ext cx="2139950" cy="2444750"/>
        </p:xfrm>
        <a:graphic>
          <a:graphicData uri="http://schemas.openxmlformats.org/presentationml/2006/ole">
            <mc:AlternateContent xmlns:mc="http://schemas.openxmlformats.org/markup-compatibility/2006">
              <mc:Choice xmlns:v="urn:schemas-microsoft-com:vml" Requires="v">
                <p:oleObj spid="_x0000_s7197" name="Prism 8" r:id="rId10" imgW="2140647" imgH="2445446" progId="Prism8.Document">
                  <p:embed/>
                </p:oleObj>
              </mc:Choice>
              <mc:Fallback>
                <p:oleObj name="Prism 8" r:id="rId10" imgW="2140647" imgH="2445446" progId="Prism8.Document">
                  <p:embed/>
                  <p:pic>
                    <p:nvPicPr>
                      <p:cNvPr id="2" name="Object 1">
                        <a:extLst>
                          <a:ext uri="{FF2B5EF4-FFF2-40B4-BE49-F238E27FC236}">
                            <a16:creationId xmlns:a16="http://schemas.microsoft.com/office/drawing/2014/main" id="{74BC1B17-07F9-433C-945D-A4DB10FCB6B8}"/>
                          </a:ext>
                        </a:extLst>
                      </p:cNvPr>
                      <p:cNvPicPr/>
                      <p:nvPr/>
                    </p:nvPicPr>
                    <p:blipFill>
                      <a:blip r:embed="rId11"/>
                      <a:stretch>
                        <a:fillRect/>
                      </a:stretch>
                    </p:blipFill>
                    <p:spPr>
                      <a:xfrm>
                        <a:off x="10052050" y="646204"/>
                        <a:ext cx="2139950" cy="2444750"/>
                      </a:xfrm>
                      <a:prstGeom prst="rect">
                        <a:avLst/>
                      </a:prstGeom>
                    </p:spPr>
                  </p:pic>
                </p:oleObj>
              </mc:Fallback>
            </mc:AlternateContent>
          </a:graphicData>
        </a:graphic>
      </p:graphicFrame>
    </p:spTree>
    <p:extLst>
      <p:ext uri="{BB962C8B-B14F-4D97-AF65-F5344CB8AC3E}">
        <p14:creationId xmlns:p14="http://schemas.microsoft.com/office/powerpoint/2010/main" val="315954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C86202-F762-4E18-AF5C-9B637EAA2145}"/>
              </a:ext>
            </a:extLst>
          </p:cNvPr>
          <p:cNvPicPr>
            <a:picLocks noChangeAspect="1"/>
          </p:cNvPicPr>
          <p:nvPr/>
        </p:nvPicPr>
        <p:blipFill>
          <a:blip r:embed="rId3"/>
          <a:stretch>
            <a:fillRect/>
          </a:stretch>
        </p:blipFill>
        <p:spPr>
          <a:xfrm>
            <a:off x="396994" y="1424938"/>
            <a:ext cx="2147496" cy="2476500"/>
          </a:xfrm>
          <a:prstGeom prst="rect">
            <a:avLst/>
          </a:prstGeom>
        </p:spPr>
      </p:pic>
      <p:sp>
        <p:nvSpPr>
          <p:cNvPr id="6" name="Rectangle 5">
            <a:extLst>
              <a:ext uri="{FF2B5EF4-FFF2-40B4-BE49-F238E27FC236}">
                <a16:creationId xmlns:a16="http://schemas.microsoft.com/office/drawing/2014/main" id="{3ACE9546-EBDE-4A35-9EC5-A469D690E629}"/>
              </a:ext>
            </a:extLst>
          </p:cNvPr>
          <p:cNvSpPr/>
          <p:nvPr/>
        </p:nvSpPr>
        <p:spPr>
          <a:xfrm>
            <a:off x="263839" y="221734"/>
            <a:ext cx="3072444" cy="369332"/>
          </a:xfrm>
          <a:prstGeom prst="rect">
            <a:avLst/>
          </a:prstGeom>
        </p:spPr>
        <p:txBody>
          <a:bodyPr wrap="none">
            <a:spAutoFit/>
          </a:bodyPr>
          <a:lstStyle/>
          <a:p>
            <a:r>
              <a:rPr lang="en-US" b="1" dirty="0">
                <a:solidFill>
                  <a:schemeClr val="bg1">
                    <a:lumMod val="50000"/>
                  </a:schemeClr>
                </a:solidFill>
              </a:rPr>
              <a:t>Supplementary data.  Data QC</a:t>
            </a:r>
            <a:endParaRPr lang="en-US" sz="1600" b="1" dirty="0">
              <a:solidFill>
                <a:schemeClr val="bg1">
                  <a:lumMod val="50000"/>
                </a:schemeClr>
              </a:solidFill>
            </a:endParaRPr>
          </a:p>
        </p:txBody>
      </p:sp>
      <p:sp>
        <p:nvSpPr>
          <p:cNvPr id="7" name="TextBox 6">
            <a:extLst>
              <a:ext uri="{FF2B5EF4-FFF2-40B4-BE49-F238E27FC236}">
                <a16:creationId xmlns:a16="http://schemas.microsoft.com/office/drawing/2014/main" id="{7D3BE330-0097-48E3-9EBA-0FEBD682F52F}"/>
              </a:ext>
            </a:extLst>
          </p:cNvPr>
          <p:cNvSpPr txBox="1"/>
          <p:nvPr/>
        </p:nvSpPr>
        <p:spPr>
          <a:xfrm>
            <a:off x="431800" y="749300"/>
            <a:ext cx="2298700" cy="338554"/>
          </a:xfrm>
          <a:prstGeom prst="rect">
            <a:avLst/>
          </a:prstGeom>
          <a:noFill/>
        </p:spPr>
        <p:txBody>
          <a:bodyPr wrap="square" rtlCol="0">
            <a:spAutoFit/>
          </a:bodyPr>
          <a:lstStyle/>
          <a:p>
            <a:r>
              <a:rPr lang="en-US" sz="1600" dirty="0"/>
              <a:t>Transcriptomic</a:t>
            </a:r>
            <a:endParaRPr lang="en-AU" sz="1600" dirty="0"/>
          </a:p>
        </p:txBody>
      </p:sp>
      <p:pic>
        <p:nvPicPr>
          <p:cNvPr id="8" name="Picture 7">
            <a:extLst>
              <a:ext uri="{FF2B5EF4-FFF2-40B4-BE49-F238E27FC236}">
                <a16:creationId xmlns:a16="http://schemas.microsoft.com/office/drawing/2014/main" id="{DACB72BD-2C21-4EC2-9475-14E8EF985E5A}"/>
              </a:ext>
            </a:extLst>
          </p:cNvPr>
          <p:cNvPicPr>
            <a:picLocks noChangeAspect="1"/>
          </p:cNvPicPr>
          <p:nvPr/>
        </p:nvPicPr>
        <p:blipFill>
          <a:blip r:embed="rId4"/>
          <a:stretch>
            <a:fillRect/>
          </a:stretch>
        </p:blipFill>
        <p:spPr>
          <a:xfrm>
            <a:off x="3197496" y="1313088"/>
            <a:ext cx="5927725" cy="2751449"/>
          </a:xfrm>
          <a:prstGeom prst="rect">
            <a:avLst/>
          </a:prstGeom>
        </p:spPr>
      </p:pic>
      <p:sp>
        <p:nvSpPr>
          <p:cNvPr id="9" name="TextBox 8">
            <a:extLst>
              <a:ext uri="{FF2B5EF4-FFF2-40B4-BE49-F238E27FC236}">
                <a16:creationId xmlns:a16="http://schemas.microsoft.com/office/drawing/2014/main" id="{75D91CA4-0959-4D12-9D0C-6D13724ADA97}"/>
              </a:ext>
            </a:extLst>
          </p:cNvPr>
          <p:cNvSpPr txBox="1"/>
          <p:nvPr/>
        </p:nvSpPr>
        <p:spPr>
          <a:xfrm>
            <a:off x="3047943" y="1069928"/>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AB2159D-3BFC-4AC4-882C-3835AA641460}"/>
              </a:ext>
            </a:extLst>
          </p:cNvPr>
          <p:cNvSpPr txBox="1"/>
          <p:nvPr/>
        </p:nvSpPr>
        <p:spPr>
          <a:xfrm>
            <a:off x="265555" y="1135243"/>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9320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6B8036-105B-477D-A7DD-9643A585C6B6}"/>
              </a:ext>
            </a:extLst>
          </p:cNvPr>
          <p:cNvSpPr/>
          <p:nvPr/>
        </p:nvSpPr>
        <p:spPr>
          <a:xfrm>
            <a:off x="225739" y="69334"/>
            <a:ext cx="7138942" cy="369332"/>
          </a:xfrm>
          <a:prstGeom prst="rect">
            <a:avLst/>
          </a:prstGeom>
        </p:spPr>
        <p:txBody>
          <a:bodyPr wrap="none">
            <a:spAutoFit/>
          </a:bodyPr>
          <a:lstStyle/>
          <a:p>
            <a:r>
              <a:rPr lang="en-US" b="1" dirty="0">
                <a:solidFill>
                  <a:schemeClr val="bg1">
                    <a:lumMod val="50000"/>
                  </a:schemeClr>
                </a:solidFill>
              </a:rPr>
              <a:t>Supplementary data.  Telomere maintenance relevant somatic mutations</a:t>
            </a:r>
            <a:endParaRPr lang="en-US" sz="1600" b="1" dirty="0">
              <a:solidFill>
                <a:schemeClr val="bg1">
                  <a:lumMod val="50000"/>
                </a:schemeClr>
              </a:solidFill>
            </a:endParaRPr>
          </a:p>
        </p:txBody>
      </p:sp>
      <p:sp>
        <p:nvSpPr>
          <p:cNvPr id="40" name="TextBox 39">
            <a:extLst>
              <a:ext uri="{FF2B5EF4-FFF2-40B4-BE49-F238E27FC236}">
                <a16:creationId xmlns:a16="http://schemas.microsoft.com/office/drawing/2014/main" id="{A8A4AD23-164F-4695-A5CF-644AB394DA9D}"/>
              </a:ext>
            </a:extLst>
          </p:cNvPr>
          <p:cNvSpPr txBox="1"/>
          <p:nvPr/>
        </p:nvSpPr>
        <p:spPr>
          <a:xfrm>
            <a:off x="237311" y="397947"/>
            <a:ext cx="136340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pic>
        <p:nvPicPr>
          <p:cNvPr id="38" name="Graphic 37">
            <a:extLst>
              <a:ext uri="{FF2B5EF4-FFF2-40B4-BE49-F238E27FC236}">
                <a16:creationId xmlns:a16="http://schemas.microsoft.com/office/drawing/2014/main" id="{87BCB462-E64D-4A27-86B8-70CC6D17B58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288"/>
          <a:stretch/>
        </p:blipFill>
        <p:spPr>
          <a:xfrm>
            <a:off x="350406" y="811779"/>
            <a:ext cx="2120251" cy="6008120"/>
          </a:xfrm>
          <a:prstGeom prst="rect">
            <a:avLst/>
          </a:prstGeom>
        </p:spPr>
      </p:pic>
      <p:grpSp>
        <p:nvGrpSpPr>
          <p:cNvPr id="9" name="Group 8">
            <a:extLst>
              <a:ext uri="{FF2B5EF4-FFF2-40B4-BE49-F238E27FC236}">
                <a16:creationId xmlns:a16="http://schemas.microsoft.com/office/drawing/2014/main" id="{A285FEE1-8A24-405F-B16C-1C8AA368EF09}"/>
              </a:ext>
            </a:extLst>
          </p:cNvPr>
          <p:cNvGrpSpPr/>
          <p:nvPr/>
        </p:nvGrpSpPr>
        <p:grpSpPr>
          <a:xfrm>
            <a:off x="1821759" y="1669234"/>
            <a:ext cx="1882139" cy="940556"/>
            <a:chOff x="3205051" y="711809"/>
            <a:chExt cx="2248473" cy="1191066"/>
          </a:xfrm>
        </p:grpSpPr>
        <p:sp>
          <p:nvSpPr>
            <p:cNvPr id="29" name="TextBox 28">
              <a:extLst>
                <a:ext uri="{FF2B5EF4-FFF2-40B4-BE49-F238E27FC236}">
                  <a16:creationId xmlns:a16="http://schemas.microsoft.com/office/drawing/2014/main" id="{F475A82F-9529-46FF-BB8C-B2821974A9CE}"/>
                </a:ext>
              </a:extLst>
            </p:cNvPr>
            <p:cNvSpPr txBox="1"/>
            <p:nvPr/>
          </p:nvSpPr>
          <p:spPr>
            <a:xfrm>
              <a:off x="3205051" y="788562"/>
              <a:ext cx="1628774" cy="428726"/>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grpSp>
          <p:nvGrpSpPr>
            <p:cNvPr id="30" name="Group 29">
              <a:extLst>
                <a:ext uri="{FF2B5EF4-FFF2-40B4-BE49-F238E27FC236}">
                  <a16:creationId xmlns:a16="http://schemas.microsoft.com/office/drawing/2014/main" id="{20143AF9-5CB9-4F46-8916-CD84CC007D97}"/>
                </a:ext>
              </a:extLst>
            </p:cNvPr>
            <p:cNvGrpSpPr/>
            <p:nvPr/>
          </p:nvGrpSpPr>
          <p:grpSpPr>
            <a:xfrm>
              <a:off x="3612898" y="711809"/>
              <a:ext cx="1840626" cy="1191066"/>
              <a:chOff x="3710447" y="654659"/>
              <a:chExt cx="1840626" cy="1191066"/>
            </a:xfrm>
          </p:grpSpPr>
          <p:grpSp>
            <p:nvGrpSpPr>
              <p:cNvPr id="31" name="Group 30">
                <a:extLst>
                  <a:ext uri="{FF2B5EF4-FFF2-40B4-BE49-F238E27FC236}">
                    <a16:creationId xmlns:a16="http://schemas.microsoft.com/office/drawing/2014/main" id="{67305EE8-9DC0-44F5-B4ED-B44CAA4F669A}"/>
                  </a:ext>
                </a:extLst>
              </p:cNvPr>
              <p:cNvGrpSpPr/>
              <p:nvPr/>
            </p:nvGrpSpPr>
            <p:grpSpPr>
              <a:xfrm>
                <a:off x="3710447" y="917575"/>
                <a:ext cx="1840626" cy="928150"/>
                <a:chOff x="3832955" y="974725"/>
                <a:chExt cx="2165799" cy="1059449"/>
              </a:xfrm>
            </p:grpSpPr>
            <p:grpSp>
              <p:nvGrpSpPr>
                <p:cNvPr id="34" name="Group 33">
                  <a:extLst>
                    <a:ext uri="{FF2B5EF4-FFF2-40B4-BE49-F238E27FC236}">
                      <a16:creationId xmlns:a16="http://schemas.microsoft.com/office/drawing/2014/main" id="{88807208-5F4D-4771-82FD-FED0B6D59BE4}"/>
                    </a:ext>
                  </a:extLst>
                </p:cNvPr>
                <p:cNvGrpSpPr/>
                <p:nvPr/>
              </p:nvGrpSpPr>
              <p:grpSpPr>
                <a:xfrm>
                  <a:off x="3832955" y="974725"/>
                  <a:ext cx="1804213" cy="1059449"/>
                  <a:chOff x="3591655" y="1838325"/>
                  <a:chExt cx="1804213" cy="1059449"/>
                </a:xfrm>
              </p:grpSpPr>
              <p:sp>
                <p:nvSpPr>
                  <p:cNvPr id="36" name="Oval 35">
                    <a:extLst>
                      <a:ext uri="{FF2B5EF4-FFF2-40B4-BE49-F238E27FC236}">
                        <a16:creationId xmlns:a16="http://schemas.microsoft.com/office/drawing/2014/main" id="{F0788107-7FC6-4EC7-9781-D0D6A71D61E4}"/>
                      </a:ext>
                    </a:extLst>
                  </p:cNvPr>
                  <p:cNvSpPr/>
                  <p:nvPr/>
                </p:nvSpPr>
                <p:spPr>
                  <a:xfrm>
                    <a:off x="4371662" y="1873572"/>
                    <a:ext cx="1024206" cy="1024202"/>
                  </a:xfrm>
                  <a:prstGeom prst="ellipse">
                    <a:avLst/>
                  </a:prstGeom>
                  <a:solidFill>
                    <a:srgbClr val="049CA4">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7" name="Oval 36">
                    <a:extLst>
                      <a:ext uri="{FF2B5EF4-FFF2-40B4-BE49-F238E27FC236}">
                        <a16:creationId xmlns:a16="http://schemas.microsoft.com/office/drawing/2014/main" id="{F8C20C8C-308C-404D-9AC8-D5491D51923E}"/>
                      </a:ext>
                    </a:extLst>
                  </p:cNvPr>
                  <p:cNvSpPr/>
                  <p:nvPr/>
                </p:nvSpPr>
                <p:spPr>
                  <a:xfrm>
                    <a:off x="3591655" y="1838325"/>
                    <a:ext cx="1024203" cy="1024201"/>
                  </a:xfrm>
                  <a:prstGeom prst="ellipse">
                    <a:avLst/>
                  </a:prstGeom>
                  <a:solidFill>
                    <a:srgbClr val="C0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35" name="TextBox 34">
                  <a:extLst>
                    <a:ext uri="{FF2B5EF4-FFF2-40B4-BE49-F238E27FC236}">
                      <a16:creationId xmlns:a16="http://schemas.microsoft.com/office/drawing/2014/main" id="{941F183C-4B7F-4857-997A-197F9493CD39}"/>
                    </a:ext>
                  </a:extLst>
                </p:cNvPr>
                <p:cNvSpPr txBox="1"/>
                <p:nvPr/>
              </p:nvSpPr>
              <p:spPr>
                <a:xfrm>
                  <a:off x="3901509" y="1310330"/>
                  <a:ext cx="2097245" cy="355908"/>
                </a:xfrm>
                <a:prstGeom prst="rect">
                  <a:avLst/>
                </a:prstGeom>
                <a:noFill/>
              </p:spPr>
              <p:txBody>
                <a:bodyPr wrap="square" rtlCol="0">
                  <a:spAutoFit/>
                </a:bodyPr>
                <a:lstStyle/>
                <a:p>
                  <a:r>
                    <a:rPr lang="en-US" sz="1000" b="1" dirty="0"/>
                    <a:t>   42         7         40</a:t>
                  </a:r>
                  <a:endParaRPr lang="en-AU" sz="1000" b="1" dirty="0"/>
                </a:p>
              </p:txBody>
            </p:sp>
          </p:grpSp>
          <p:sp>
            <p:nvSpPr>
              <p:cNvPr id="32" name="TextBox 31">
                <a:extLst>
                  <a:ext uri="{FF2B5EF4-FFF2-40B4-BE49-F238E27FC236}">
                    <a16:creationId xmlns:a16="http://schemas.microsoft.com/office/drawing/2014/main" id="{D30AEC68-7A64-40F6-8FB4-A9C1611197B4}"/>
                  </a:ext>
                </a:extLst>
              </p:cNvPr>
              <p:cNvSpPr txBox="1"/>
              <p:nvPr/>
            </p:nvSpPr>
            <p:spPr>
              <a:xfrm>
                <a:off x="3870287" y="654659"/>
                <a:ext cx="584200" cy="331288"/>
              </a:xfrm>
              <a:prstGeom prst="rect">
                <a:avLst/>
              </a:prstGeom>
              <a:noFill/>
            </p:spPr>
            <p:txBody>
              <a:bodyPr wrap="square" rtlCol="0">
                <a:spAutoFit/>
              </a:bodyPr>
              <a:lstStyle/>
              <a:p>
                <a:r>
                  <a:rPr lang="en-US" sz="1050" b="1" dirty="0">
                    <a:solidFill>
                      <a:srgbClr val="9E0000"/>
                    </a:solidFill>
                  </a:rPr>
                  <a:t>ALT</a:t>
                </a:r>
              </a:p>
            </p:txBody>
          </p:sp>
          <p:sp>
            <p:nvSpPr>
              <p:cNvPr id="33" name="TextBox 32">
                <a:extLst>
                  <a:ext uri="{FF2B5EF4-FFF2-40B4-BE49-F238E27FC236}">
                    <a16:creationId xmlns:a16="http://schemas.microsoft.com/office/drawing/2014/main" id="{DD6DE629-30A9-423C-8EA7-1B207B0AC682}"/>
                  </a:ext>
                </a:extLst>
              </p:cNvPr>
              <p:cNvSpPr txBox="1"/>
              <p:nvPr/>
            </p:nvSpPr>
            <p:spPr>
              <a:xfrm>
                <a:off x="4689791" y="666924"/>
                <a:ext cx="584200" cy="331288"/>
              </a:xfrm>
              <a:prstGeom prst="rect">
                <a:avLst/>
              </a:prstGeom>
              <a:noFill/>
            </p:spPr>
            <p:txBody>
              <a:bodyPr wrap="square" rtlCol="0">
                <a:spAutoFit/>
              </a:bodyPr>
              <a:lstStyle/>
              <a:p>
                <a:r>
                  <a:rPr lang="en-US" sz="1050" b="1" dirty="0">
                    <a:solidFill>
                      <a:srgbClr val="037D83"/>
                    </a:solidFill>
                  </a:rPr>
                  <a:t>TEL</a:t>
                </a:r>
              </a:p>
            </p:txBody>
          </p:sp>
        </p:grpSp>
      </p:grpSp>
      <p:sp>
        <p:nvSpPr>
          <p:cNvPr id="10" name="TextBox 9">
            <a:extLst>
              <a:ext uri="{FF2B5EF4-FFF2-40B4-BE49-F238E27FC236}">
                <a16:creationId xmlns:a16="http://schemas.microsoft.com/office/drawing/2014/main" id="{DE7B1BA7-A150-4209-B7DE-7F4960B4A332}"/>
              </a:ext>
            </a:extLst>
          </p:cNvPr>
          <p:cNvSpPr txBox="1"/>
          <p:nvPr/>
        </p:nvSpPr>
        <p:spPr>
          <a:xfrm>
            <a:off x="905732" y="572137"/>
            <a:ext cx="3036615" cy="276999"/>
          </a:xfrm>
          <a:prstGeom prst="rect">
            <a:avLst/>
          </a:prstGeom>
          <a:noFill/>
        </p:spPr>
        <p:txBody>
          <a:bodyPr wrap="square" rtlCol="0">
            <a:spAutoFit/>
          </a:bodyPr>
          <a:lstStyle/>
          <a:p>
            <a:r>
              <a:rPr lang="en-US" sz="1200" dirty="0"/>
              <a:t>TM  relevant mutations</a:t>
            </a:r>
            <a:endParaRPr lang="en-AU" sz="1200" dirty="0"/>
          </a:p>
        </p:txBody>
      </p:sp>
      <p:pic>
        <p:nvPicPr>
          <p:cNvPr id="11" name="Picture 10">
            <a:extLst>
              <a:ext uri="{FF2B5EF4-FFF2-40B4-BE49-F238E27FC236}">
                <a16:creationId xmlns:a16="http://schemas.microsoft.com/office/drawing/2014/main" id="{CF83AE96-AB0C-4C06-8AD7-8B00F9483E17}"/>
              </a:ext>
            </a:extLst>
          </p:cNvPr>
          <p:cNvPicPr>
            <a:picLocks noChangeAspect="1"/>
          </p:cNvPicPr>
          <p:nvPr/>
        </p:nvPicPr>
        <p:blipFill>
          <a:blip r:embed="rId5"/>
          <a:stretch>
            <a:fillRect/>
          </a:stretch>
        </p:blipFill>
        <p:spPr>
          <a:xfrm>
            <a:off x="2079244" y="872151"/>
            <a:ext cx="1482104" cy="599824"/>
          </a:xfrm>
          <a:prstGeom prst="rect">
            <a:avLst/>
          </a:prstGeom>
        </p:spPr>
      </p:pic>
      <p:pic>
        <p:nvPicPr>
          <p:cNvPr id="12" name="Picture 11">
            <a:extLst>
              <a:ext uri="{FF2B5EF4-FFF2-40B4-BE49-F238E27FC236}">
                <a16:creationId xmlns:a16="http://schemas.microsoft.com/office/drawing/2014/main" id="{9B610BEC-1E98-40D5-97F1-406765462A7B}"/>
              </a:ext>
            </a:extLst>
          </p:cNvPr>
          <p:cNvPicPr>
            <a:picLocks noChangeAspect="1"/>
          </p:cNvPicPr>
          <p:nvPr/>
        </p:nvPicPr>
        <p:blipFill>
          <a:blip r:embed="rId6"/>
          <a:stretch>
            <a:fillRect/>
          </a:stretch>
        </p:blipFill>
        <p:spPr>
          <a:xfrm>
            <a:off x="4717448" y="2037761"/>
            <a:ext cx="1262487" cy="2930637"/>
          </a:xfrm>
          <a:prstGeom prst="rect">
            <a:avLst/>
          </a:prstGeom>
        </p:spPr>
      </p:pic>
      <p:grpSp>
        <p:nvGrpSpPr>
          <p:cNvPr id="13" name="Group 12">
            <a:extLst>
              <a:ext uri="{FF2B5EF4-FFF2-40B4-BE49-F238E27FC236}">
                <a16:creationId xmlns:a16="http://schemas.microsoft.com/office/drawing/2014/main" id="{69D84023-B9E6-4E91-8263-EDE9E4AD2158}"/>
              </a:ext>
            </a:extLst>
          </p:cNvPr>
          <p:cNvGrpSpPr/>
          <p:nvPr/>
        </p:nvGrpSpPr>
        <p:grpSpPr>
          <a:xfrm>
            <a:off x="1969915" y="2707783"/>
            <a:ext cx="3083311" cy="2703310"/>
            <a:chOff x="4390268" y="2481188"/>
            <a:chExt cx="3083311" cy="2703310"/>
          </a:xfrm>
        </p:grpSpPr>
        <p:grpSp>
          <p:nvGrpSpPr>
            <p:cNvPr id="14" name="Group 13">
              <a:extLst>
                <a:ext uri="{FF2B5EF4-FFF2-40B4-BE49-F238E27FC236}">
                  <a16:creationId xmlns:a16="http://schemas.microsoft.com/office/drawing/2014/main" id="{32A7E219-67E0-4E93-967D-358F176F4226}"/>
                </a:ext>
              </a:extLst>
            </p:cNvPr>
            <p:cNvGrpSpPr/>
            <p:nvPr/>
          </p:nvGrpSpPr>
          <p:grpSpPr>
            <a:xfrm>
              <a:off x="4390268" y="2481188"/>
              <a:ext cx="3083311" cy="2703310"/>
              <a:chOff x="4390268" y="2481188"/>
              <a:chExt cx="3083311" cy="2703310"/>
            </a:xfrm>
          </p:grpSpPr>
          <p:grpSp>
            <p:nvGrpSpPr>
              <p:cNvPr id="16" name="Group 15">
                <a:extLst>
                  <a:ext uri="{FF2B5EF4-FFF2-40B4-BE49-F238E27FC236}">
                    <a16:creationId xmlns:a16="http://schemas.microsoft.com/office/drawing/2014/main" id="{39AB0B3C-ABA8-4231-B36C-8E61F05A6A64}"/>
                  </a:ext>
                </a:extLst>
              </p:cNvPr>
              <p:cNvGrpSpPr/>
              <p:nvPr/>
            </p:nvGrpSpPr>
            <p:grpSpPr>
              <a:xfrm>
                <a:off x="4390268" y="2481188"/>
                <a:ext cx="3083311" cy="2663007"/>
                <a:chOff x="4649348" y="3060308"/>
                <a:chExt cx="3083311" cy="2663007"/>
              </a:xfrm>
            </p:grpSpPr>
            <p:grpSp>
              <p:nvGrpSpPr>
                <p:cNvPr id="18" name="Group 17">
                  <a:extLst>
                    <a:ext uri="{FF2B5EF4-FFF2-40B4-BE49-F238E27FC236}">
                      <a16:creationId xmlns:a16="http://schemas.microsoft.com/office/drawing/2014/main" id="{1E51BFC5-9821-4B6D-B812-270B6CD58262}"/>
                    </a:ext>
                  </a:extLst>
                </p:cNvPr>
                <p:cNvGrpSpPr/>
                <p:nvPr/>
              </p:nvGrpSpPr>
              <p:grpSpPr>
                <a:xfrm>
                  <a:off x="4649348" y="3060308"/>
                  <a:ext cx="3083311" cy="2632792"/>
                  <a:chOff x="4649348" y="3410828"/>
                  <a:chExt cx="3083311" cy="2632792"/>
                </a:xfrm>
              </p:grpSpPr>
              <p:pic>
                <p:nvPicPr>
                  <p:cNvPr id="23" name="Picture 22">
                    <a:extLst>
                      <a:ext uri="{FF2B5EF4-FFF2-40B4-BE49-F238E27FC236}">
                        <a16:creationId xmlns:a16="http://schemas.microsoft.com/office/drawing/2014/main" id="{BB092506-322F-4765-BF91-C621CF167FEB}"/>
                      </a:ext>
                    </a:extLst>
                  </p:cNvPr>
                  <p:cNvPicPr>
                    <a:picLocks noChangeAspect="1"/>
                  </p:cNvPicPr>
                  <p:nvPr/>
                </p:nvPicPr>
                <p:blipFill rotWithShape="1">
                  <a:blip r:embed="rId7"/>
                  <a:srcRect b="33885"/>
                  <a:stretch/>
                </p:blipFill>
                <p:spPr>
                  <a:xfrm>
                    <a:off x="4677923" y="3636579"/>
                    <a:ext cx="2095964" cy="1535496"/>
                  </a:xfrm>
                  <a:prstGeom prst="rect">
                    <a:avLst/>
                  </a:prstGeom>
                </p:spPr>
              </p:pic>
              <p:grpSp>
                <p:nvGrpSpPr>
                  <p:cNvPr id="24" name="Group 23">
                    <a:extLst>
                      <a:ext uri="{FF2B5EF4-FFF2-40B4-BE49-F238E27FC236}">
                        <a16:creationId xmlns:a16="http://schemas.microsoft.com/office/drawing/2014/main" id="{0A695ADA-3EF8-4057-A60B-68E38239F552}"/>
                      </a:ext>
                    </a:extLst>
                  </p:cNvPr>
                  <p:cNvGrpSpPr/>
                  <p:nvPr/>
                </p:nvGrpSpPr>
                <p:grpSpPr>
                  <a:xfrm>
                    <a:off x="4837059" y="3410828"/>
                    <a:ext cx="2895600" cy="338554"/>
                    <a:chOff x="4372303" y="1830992"/>
                    <a:chExt cx="2895600" cy="338554"/>
                  </a:xfrm>
                </p:grpSpPr>
                <p:sp>
                  <p:nvSpPr>
                    <p:cNvPr id="27" name="TextBox 26">
                      <a:extLst>
                        <a:ext uri="{FF2B5EF4-FFF2-40B4-BE49-F238E27FC236}">
                          <a16:creationId xmlns:a16="http://schemas.microsoft.com/office/drawing/2014/main" id="{0D465A26-AB6F-4F10-8C24-1ED0A2E45CE2}"/>
                        </a:ext>
                      </a:extLst>
                    </p:cNvPr>
                    <p:cNvSpPr txBox="1"/>
                    <p:nvPr/>
                  </p:nvSpPr>
                  <p:spPr>
                    <a:xfrm>
                      <a:off x="4698124" y="1876099"/>
                      <a:ext cx="2569779" cy="261610"/>
                    </a:xfrm>
                    <a:prstGeom prst="rect">
                      <a:avLst/>
                    </a:prstGeom>
                    <a:noFill/>
                  </p:spPr>
                  <p:txBody>
                    <a:bodyPr wrap="square" rtlCol="0">
                      <a:spAutoFit/>
                    </a:bodyPr>
                    <a:lstStyle/>
                    <a:p>
                      <a:r>
                        <a:rPr lang="en-US" sz="1100" dirty="0"/>
                        <a:t>Enriched pathway</a:t>
                      </a:r>
                      <a:endParaRPr lang="en-AU" sz="1100" dirty="0"/>
                    </a:p>
                  </p:txBody>
                </p:sp>
                <p:sp>
                  <p:nvSpPr>
                    <p:cNvPr id="28" name="TextBox 27">
                      <a:extLst>
                        <a:ext uri="{FF2B5EF4-FFF2-40B4-BE49-F238E27FC236}">
                          <a16:creationId xmlns:a16="http://schemas.microsoft.com/office/drawing/2014/main" id="{A9C6B5B0-3C2F-457B-BBD6-B1BD5B31B233}"/>
                        </a:ext>
                      </a:extLst>
                    </p:cNvPr>
                    <p:cNvSpPr txBox="1"/>
                    <p:nvPr/>
                  </p:nvSpPr>
                  <p:spPr>
                    <a:xfrm>
                      <a:off x="4372303" y="1830992"/>
                      <a:ext cx="136340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grpSp>
              <p:pic>
                <p:nvPicPr>
                  <p:cNvPr id="25" name="Picture 24">
                    <a:extLst>
                      <a:ext uri="{FF2B5EF4-FFF2-40B4-BE49-F238E27FC236}">
                        <a16:creationId xmlns:a16="http://schemas.microsoft.com/office/drawing/2014/main" id="{1DBF7FD7-F866-442A-B90F-4CFD8574586C}"/>
                      </a:ext>
                    </a:extLst>
                  </p:cNvPr>
                  <p:cNvPicPr>
                    <a:picLocks noChangeAspect="1"/>
                  </p:cNvPicPr>
                  <p:nvPr/>
                </p:nvPicPr>
                <p:blipFill rotWithShape="1">
                  <a:blip r:embed="rId7"/>
                  <a:srcRect t="73497"/>
                  <a:stretch/>
                </p:blipFill>
                <p:spPr>
                  <a:xfrm>
                    <a:off x="4649348" y="5258943"/>
                    <a:ext cx="2095964" cy="615512"/>
                  </a:xfrm>
                  <a:prstGeom prst="rect">
                    <a:avLst/>
                  </a:prstGeom>
                </p:spPr>
              </p:pic>
              <p:pic>
                <p:nvPicPr>
                  <p:cNvPr id="26" name="Picture 25">
                    <a:extLst>
                      <a:ext uri="{FF2B5EF4-FFF2-40B4-BE49-F238E27FC236}">
                        <a16:creationId xmlns:a16="http://schemas.microsoft.com/office/drawing/2014/main" id="{C9F861DB-4EB1-4E9B-8F1B-04EA18A013FD}"/>
                      </a:ext>
                    </a:extLst>
                  </p:cNvPr>
                  <p:cNvPicPr>
                    <a:picLocks noChangeAspect="1"/>
                  </p:cNvPicPr>
                  <p:nvPr/>
                </p:nvPicPr>
                <p:blipFill>
                  <a:blip r:embed="rId8"/>
                  <a:stretch>
                    <a:fillRect/>
                  </a:stretch>
                </p:blipFill>
                <p:spPr>
                  <a:xfrm>
                    <a:off x="5002213" y="5884101"/>
                    <a:ext cx="624206" cy="159519"/>
                  </a:xfrm>
                  <a:prstGeom prst="rect">
                    <a:avLst/>
                  </a:prstGeom>
                </p:spPr>
              </p:pic>
            </p:grpSp>
            <p:grpSp>
              <p:nvGrpSpPr>
                <p:cNvPr id="19" name="Group 18">
                  <a:extLst>
                    <a:ext uri="{FF2B5EF4-FFF2-40B4-BE49-F238E27FC236}">
                      <a16:creationId xmlns:a16="http://schemas.microsoft.com/office/drawing/2014/main" id="{8EDA33C4-7A6B-4A78-BEEA-DEE7EC8AF9A3}"/>
                    </a:ext>
                  </a:extLst>
                </p:cNvPr>
                <p:cNvGrpSpPr/>
                <p:nvPr/>
              </p:nvGrpSpPr>
              <p:grpSpPr>
                <a:xfrm>
                  <a:off x="5690260" y="3422869"/>
                  <a:ext cx="1426820" cy="2300446"/>
                  <a:chOff x="5676900" y="2387600"/>
                  <a:chExt cx="1426820" cy="2300446"/>
                </a:xfrm>
              </p:grpSpPr>
              <p:sp>
                <p:nvSpPr>
                  <p:cNvPr id="20" name="TextBox 19">
                    <a:extLst>
                      <a:ext uri="{FF2B5EF4-FFF2-40B4-BE49-F238E27FC236}">
                        <a16:creationId xmlns:a16="http://schemas.microsoft.com/office/drawing/2014/main" id="{A5FD8075-BD86-406E-BE09-2E1E9ED62011}"/>
                      </a:ext>
                    </a:extLst>
                  </p:cNvPr>
                  <p:cNvSpPr txBox="1"/>
                  <p:nvPr/>
                </p:nvSpPr>
                <p:spPr>
                  <a:xfrm>
                    <a:off x="5676900" y="4441825"/>
                    <a:ext cx="1426820" cy="246221"/>
                  </a:xfrm>
                  <a:prstGeom prst="rect">
                    <a:avLst/>
                  </a:prstGeom>
                  <a:noFill/>
                </p:spPr>
                <p:txBody>
                  <a:bodyPr wrap="square" rtlCol="0">
                    <a:spAutoFit/>
                  </a:bodyPr>
                  <a:lstStyle/>
                  <a:p>
                    <a:r>
                      <a:rPr lang="en-US" sz="1000" dirty="0"/>
                      <a:t>FDR &lt;0.01</a:t>
                    </a:r>
                    <a:endParaRPr lang="en-AU" sz="1600" dirty="0"/>
                  </a:p>
                </p:txBody>
              </p:sp>
              <p:sp>
                <p:nvSpPr>
                  <p:cNvPr id="21" name="TextBox 20">
                    <a:extLst>
                      <a:ext uri="{FF2B5EF4-FFF2-40B4-BE49-F238E27FC236}">
                        <a16:creationId xmlns:a16="http://schemas.microsoft.com/office/drawing/2014/main" id="{B42A8F0D-1940-4715-9AD7-E30B5BB953C4}"/>
                      </a:ext>
                    </a:extLst>
                  </p:cNvPr>
                  <p:cNvSpPr txBox="1"/>
                  <p:nvPr/>
                </p:nvSpPr>
                <p:spPr>
                  <a:xfrm>
                    <a:off x="6508750" y="2387600"/>
                    <a:ext cx="495300" cy="276999"/>
                  </a:xfrm>
                  <a:prstGeom prst="rect">
                    <a:avLst/>
                  </a:prstGeom>
                  <a:noFill/>
                </p:spPr>
                <p:txBody>
                  <a:bodyPr wrap="square" rtlCol="0">
                    <a:spAutoFit/>
                  </a:bodyPr>
                  <a:lstStyle/>
                  <a:p>
                    <a:r>
                      <a:rPr lang="en-US" sz="1200" dirty="0"/>
                      <a:t>*</a:t>
                    </a:r>
                    <a:endParaRPr lang="en-AU" sz="1200" dirty="0"/>
                  </a:p>
                </p:txBody>
              </p:sp>
              <p:sp>
                <p:nvSpPr>
                  <p:cNvPr id="22" name="TextBox 21">
                    <a:extLst>
                      <a:ext uri="{FF2B5EF4-FFF2-40B4-BE49-F238E27FC236}">
                        <a16:creationId xmlns:a16="http://schemas.microsoft.com/office/drawing/2014/main" id="{4A417336-1B21-4965-A9CD-81917654643B}"/>
                      </a:ext>
                    </a:extLst>
                  </p:cNvPr>
                  <p:cNvSpPr txBox="1"/>
                  <p:nvPr/>
                </p:nvSpPr>
                <p:spPr>
                  <a:xfrm>
                    <a:off x="6496050" y="2501900"/>
                    <a:ext cx="495300" cy="276999"/>
                  </a:xfrm>
                  <a:prstGeom prst="rect">
                    <a:avLst/>
                  </a:prstGeom>
                  <a:noFill/>
                </p:spPr>
                <p:txBody>
                  <a:bodyPr wrap="square" rtlCol="0">
                    <a:spAutoFit/>
                  </a:bodyPr>
                  <a:lstStyle/>
                  <a:p>
                    <a:r>
                      <a:rPr lang="en-US" sz="1200" dirty="0"/>
                      <a:t>*</a:t>
                    </a:r>
                    <a:endParaRPr lang="en-AU" sz="1200" dirty="0"/>
                  </a:p>
                </p:txBody>
              </p:sp>
            </p:grpSp>
          </p:grpSp>
          <p:sp>
            <p:nvSpPr>
              <p:cNvPr id="17" name="TextBox 16">
                <a:extLst>
                  <a:ext uri="{FF2B5EF4-FFF2-40B4-BE49-F238E27FC236}">
                    <a16:creationId xmlns:a16="http://schemas.microsoft.com/office/drawing/2014/main" id="{02569342-A76E-4BCB-82C0-611CDB5B3725}"/>
                  </a:ext>
                </a:extLst>
              </p:cNvPr>
              <p:cNvSpPr txBox="1"/>
              <p:nvPr/>
            </p:nvSpPr>
            <p:spPr>
              <a:xfrm>
                <a:off x="5342280" y="4907499"/>
                <a:ext cx="495300" cy="276999"/>
              </a:xfrm>
              <a:prstGeom prst="rect">
                <a:avLst/>
              </a:prstGeom>
              <a:noFill/>
            </p:spPr>
            <p:txBody>
              <a:bodyPr wrap="square" rtlCol="0">
                <a:spAutoFit/>
              </a:bodyPr>
              <a:lstStyle/>
              <a:p>
                <a:r>
                  <a:rPr lang="en-US" sz="1200" dirty="0"/>
                  <a:t>*</a:t>
                </a:r>
                <a:endParaRPr lang="en-AU" sz="1200" dirty="0"/>
              </a:p>
            </p:txBody>
          </p:sp>
        </p:grpSp>
        <p:sp>
          <p:nvSpPr>
            <p:cNvPr id="15" name="TextBox 14">
              <a:extLst>
                <a:ext uri="{FF2B5EF4-FFF2-40B4-BE49-F238E27FC236}">
                  <a16:creationId xmlns:a16="http://schemas.microsoft.com/office/drawing/2014/main" id="{6EC8B4A3-F717-4B70-8F16-45727E94EB45}"/>
                </a:ext>
              </a:extLst>
            </p:cNvPr>
            <p:cNvSpPr txBox="1"/>
            <p:nvPr/>
          </p:nvSpPr>
          <p:spPr>
            <a:xfrm>
              <a:off x="6262776" y="2740625"/>
              <a:ext cx="495300" cy="276999"/>
            </a:xfrm>
            <a:prstGeom prst="rect">
              <a:avLst/>
            </a:prstGeom>
            <a:noFill/>
          </p:spPr>
          <p:txBody>
            <a:bodyPr wrap="square" rtlCol="0">
              <a:spAutoFit/>
            </a:bodyPr>
            <a:lstStyle/>
            <a:p>
              <a:r>
                <a:rPr lang="en-US" sz="1200" dirty="0"/>
                <a:t>*</a:t>
              </a:r>
              <a:endParaRPr lang="en-AU" sz="1200" dirty="0"/>
            </a:p>
          </p:txBody>
        </p:sp>
      </p:grpSp>
      <p:sp>
        <p:nvSpPr>
          <p:cNvPr id="52" name="TextBox 51">
            <a:extLst>
              <a:ext uri="{FF2B5EF4-FFF2-40B4-BE49-F238E27FC236}">
                <a16:creationId xmlns:a16="http://schemas.microsoft.com/office/drawing/2014/main" id="{85754C9E-E122-48F8-8E19-5E9B31E8AE34}"/>
              </a:ext>
            </a:extLst>
          </p:cNvPr>
          <p:cNvSpPr txBox="1"/>
          <p:nvPr/>
        </p:nvSpPr>
        <p:spPr>
          <a:xfrm>
            <a:off x="4552136" y="1760022"/>
            <a:ext cx="136340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
            </a:r>
            <a:endParaRPr lang="en-AU"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541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9A62C1-74E7-4BD0-9C74-1590050CCC28}"/>
              </a:ext>
            </a:extLst>
          </p:cNvPr>
          <p:cNvSpPr/>
          <p:nvPr/>
        </p:nvSpPr>
        <p:spPr>
          <a:xfrm>
            <a:off x="0" y="0"/>
            <a:ext cx="9276835" cy="369332"/>
          </a:xfrm>
          <a:prstGeom prst="rect">
            <a:avLst/>
          </a:prstGeom>
        </p:spPr>
        <p:txBody>
          <a:bodyPr wrap="none">
            <a:spAutoFit/>
          </a:bodyPr>
          <a:lstStyle/>
          <a:p>
            <a:r>
              <a:rPr lang="en-US" b="1" dirty="0">
                <a:solidFill>
                  <a:schemeClr val="bg1">
                    <a:lumMod val="50000"/>
                  </a:schemeClr>
                </a:solidFill>
              </a:rPr>
              <a:t>Supplementary data.  Differentially expressed telomere maintenance proteins in ALT/TEL cells</a:t>
            </a:r>
            <a:endParaRPr lang="en-US" sz="1600" b="1" dirty="0">
              <a:solidFill>
                <a:schemeClr val="bg1">
                  <a:lumMod val="50000"/>
                </a:schemeClr>
              </a:solidFill>
            </a:endParaRPr>
          </a:p>
        </p:txBody>
      </p:sp>
      <p:pic>
        <p:nvPicPr>
          <p:cNvPr id="5" name="Picture 4">
            <a:extLst>
              <a:ext uri="{FF2B5EF4-FFF2-40B4-BE49-F238E27FC236}">
                <a16:creationId xmlns:a16="http://schemas.microsoft.com/office/drawing/2014/main" id="{C4653D8C-0BC9-4EC8-AC72-C5197118CE0A}"/>
              </a:ext>
            </a:extLst>
          </p:cNvPr>
          <p:cNvPicPr>
            <a:picLocks noChangeAspect="1"/>
          </p:cNvPicPr>
          <p:nvPr/>
        </p:nvPicPr>
        <p:blipFill>
          <a:blip r:embed="rId2"/>
          <a:stretch>
            <a:fillRect/>
          </a:stretch>
        </p:blipFill>
        <p:spPr>
          <a:xfrm>
            <a:off x="3525868" y="451968"/>
            <a:ext cx="2646945" cy="6153484"/>
          </a:xfrm>
          <a:prstGeom prst="rect">
            <a:avLst/>
          </a:prstGeom>
        </p:spPr>
      </p:pic>
      <p:grpSp>
        <p:nvGrpSpPr>
          <p:cNvPr id="11" name="Group 10">
            <a:extLst>
              <a:ext uri="{FF2B5EF4-FFF2-40B4-BE49-F238E27FC236}">
                <a16:creationId xmlns:a16="http://schemas.microsoft.com/office/drawing/2014/main" id="{54B8BE82-5BF8-4608-A2FC-C3C5CAF011A2}"/>
              </a:ext>
            </a:extLst>
          </p:cNvPr>
          <p:cNvGrpSpPr/>
          <p:nvPr/>
        </p:nvGrpSpPr>
        <p:grpSpPr>
          <a:xfrm>
            <a:off x="222337" y="508183"/>
            <a:ext cx="2684867" cy="2486472"/>
            <a:chOff x="3711254" y="3346490"/>
            <a:chExt cx="2684867" cy="2486472"/>
          </a:xfrm>
        </p:grpSpPr>
        <p:grpSp>
          <p:nvGrpSpPr>
            <p:cNvPr id="12" name="Group 11">
              <a:extLst>
                <a:ext uri="{FF2B5EF4-FFF2-40B4-BE49-F238E27FC236}">
                  <a16:creationId xmlns:a16="http://schemas.microsoft.com/office/drawing/2014/main" id="{7CDBBB36-20B1-4152-92B1-8251A9E924B3}"/>
                </a:ext>
              </a:extLst>
            </p:cNvPr>
            <p:cNvGrpSpPr/>
            <p:nvPr/>
          </p:nvGrpSpPr>
          <p:grpSpPr>
            <a:xfrm>
              <a:off x="3711254" y="3346490"/>
              <a:ext cx="2579534" cy="2486472"/>
              <a:chOff x="3493060" y="2748665"/>
              <a:chExt cx="2579534" cy="2486472"/>
            </a:xfrm>
          </p:grpSpPr>
          <p:sp>
            <p:nvSpPr>
              <p:cNvPr id="14" name="TextBox 13">
                <a:extLst>
                  <a:ext uri="{FF2B5EF4-FFF2-40B4-BE49-F238E27FC236}">
                    <a16:creationId xmlns:a16="http://schemas.microsoft.com/office/drawing/2014/main" id="{D8AE143D-0A53-4D08-9A31-205D0F12F581}"/>
                  </a:ext>
                </a:extLst>
              </p:cNvPr>
              <p:cNvSpPr txBox="1"/>
              <p:nvPr/>
            </p:nvSpPr>
            <p:spPr>
              <a:xfrm rot="16200000">
                <a:off x="2825345" y="3416380"/>
                <a:ext cx="1597040" cy="261610"/>
              </a:xfrm>
              <a:prstGeom prst="rect">
                <a:avLst/>
              </a:prstGeom>
              <a:noFill/>
            </p:spPr>
            <p:txBody>
              <a:bodyPr wrap="square" rtlCol="0">
                <a:spAutoFit/>
              </a:bodyPr>
              <a:lstStyle/>
              <a:p>
                <a:r>
                  <a:rPr lang="en-US" sz="1100" dirty="0"/>
                  <a:t>-log10(p-value)</a:t>
                </a:r>
                <a:endParaRPr lang="en-AU" sz="1100" dirty="0"/>
              </a:p>
            </p:txBody>
          </p:sp>
          <p:sp>
            <p:nvSpPr>
              <p:cNvPr id="15" name="TextBox 14">
                <a:extLst>
                  <a:ext uri="{FF2B5EF4-FFF2-40B4-BE49-F238E27FC236}">
                    <a16:creationId xmlns:a16="http://schemas.microsoft.com/office/drawing/2014/main" id="{F55B783F-5FFA-48FF-B986-870339A91699}"/>
                  </a:ext>
                </a:extLst>
              </p:cNvPr>
              <p:cNvSpPr txBox="1"/>
              <p:nvPr/>
            </p:nvSpPr>
            <p:spPr>
              <a:xfrm>
                <a:off x="4475554" y="4973527"/>
                <a:ext cx="1597040" cy="261610"/>
              </a:xfrm>
              <a:prstGeom prst="rect">
                <a:avLst/>
              </a:prstGeom>
              <a:noFill/>
            </p:spPr>
            <p:txBody>
              <a:bodyPr wrap="square" rtlCol="0">
                <a:spAutoFit/>
              </a:bodyPr>
              <a:lstStyle/>
              <a:p>
                <a:r>
                  <a:rPr lang="en-US" sz="1100" dirty="0"/>
                  <a:t>log2 Fold change</a:t>
                </a:r>
                <a:endParaRPr lang="en-AU" sz="1100" dirty="0"/>
              </a:p>
            </p:txBody>
          </p:sp>
        </p:grpSp>
        <p:pic>
          <p:nvPicPr>
            <p:cNvPr id="13" name="Picture 12">
              <a:extLst>
                <a:ext uri="{FF2B5EF4-FFF2-40B4-BE49-F238E27FC236}">
                  <a16:creationId xmlns:a16="http://schemas.microsoft.com/office/drawing/2014/main" id="{2278947F-075F-4E2F-B18E-D732DD1BC65B}"/>
                </a:ext>
              </a:extLst>
            </p:cNvPr>
            <p:cNvPicPr>
              <a:picLocks noChangeAspect="1"/>
            </p:cNvPicPr>
            <p:nvPr/>
          </p:nvPicPr>
          <p:blipFill>
            <a:blip r:embed="rId3"/>
            <a:stretch>
              <a:fillRect/>
            </a:stretch>
          </p:blipFill>
          <p:spPr>
            <a:xfrm>
              <a:off x="3938671" y="3480634"/>
              <a:ext cx="2457450" cy="2152331"/>
            </a:xfrm>
            <a:prstGeom prst="rect">
              <a:avLst/>
            </a:prstGeom>
          </p:spPr>
        </p:pic>
      </p:grpSp>
      <p:cxnSp>
        <p:nvCxnSpPr>
          <p:cNvPr id="17" name="Straight Connector 16">
            <a:extLst>
              <a:ext uri="{FF2B5EF4-FFF2-40B4-BE49-F238E27FC236}">
                <a16:creationId xmlns:a16="http://schemas.microsoft.com/office/drawing/2014/main" id="{B4EAF63C-5A7E-409F-907C-CF2FA37CF70A}"/>
              </a:ext>
            </a:extLst>
          </p:cNvPr>
          <p:cNvCxnSpPr/>
          <p:nvPr/>
        </p:nvCxnSpPr>
        <p:spPr>
          <a:xfrm>
            <a:off x="3579222" y="2055223"/>
            <a:ext cx="0" cy="1497875"/>
          </a:xfrm>
          <a:prstGeom prst="line">
            <a:avLst/>
          </a:prstGeom>
          <a:ln w="28575">
            <a:solidFill>
              <a:srgbClr val="C3595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3637A15-0FAA-44EF-B6FC-2C8521B23383}"/>
              </a:ext>
            </a:extLst>
          </p:cNvPr>
          <p:cNvCxnSpPr>
            <a:cxnSpLocks/>
          </p:cNvCxnSpPr>
          <p:nvPr/>
        </p:nvCxnSpPr>
        <p:spPr>
          <a:xfrm>
            <a:off x="3583576" y="3583577"/>
            <a:ext cx="0" cy="3017520"/>
          </a:xfrm>
          <a:prstGeom prst="line">
            <a:avLst/>
          </a:prstGeom>
          <a:ln w="28575">
            <a:solidFill>
              <a:srgbClr val="107EA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FE4F86-EB07-4522-96B2-DAB6F8D8741D}"/>
              </a:ext>
            </a:extLst>
          </p:cNvPr>
          <p:cNvCxnSpPr>
            <a:cxnSpLocks/>
          </p:cNvCxnSpPr>
          <p:nvPr/>
        </p:nvCxnSpPr>
        <p:spPr>
          <a:xfrm flipH="1" flipV="1">
            <a:off x="2171700" y="1962150"/>
            <a:ext cx="1416231" cy="3543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BF2339-C0FA-404C-B410-8CC2EAAA5617}"/>
              </a:ext>
            </a:extLst>
          </p:cNvPr>
          <p:cNvCxnSpPr>
            <a:cxnSpLocks/>
          </p:cNvCxnSpPr>
          <p:nvPr/>
        </p:nvCxnSpPr>
        <p:spPr>
          <a:xfrm flipH="1" flipV="1">
            <a:off x="1552575" y="2000250"/>
            <a:ext cx="2035356" cy="20405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458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D5918-3CD7-40C2-AD33-10DCEC84405B}"/>
              </a:ext>
            </a:extLst>
          </p:cNvPr>
          <p:cNvSpPr txBox="1"/>
          <p:nvPr/>
        </p:nvSpPr>
        <p:spPr>
          <a:xfrm>
            <a:off x="0" y="116114"/>
            <a:ext cx="10086975" cy="369332"/>
          </a:xfrm>
          <a:prstGeom prst="rect">
            <a:avLst/>
          </a:prstGeom>
          <a:noFill/>
        </p:spPr>
        <p:txBody>
          <a:bodyPr wrap="square" rtlCol="0">
            <a:spAutoFit/>
          </a:bodyPr>
          <a:lstStyle/>
          <a:p>
            <a:r>
              <a:rPr lang="en-US" b="1" dirty="0"/>
              <a:t>1. Immortalized cell lines with different TMMs established from the same origin</a:t>
            </a:r>
            <a:endParaRPr lang="en-AU" b="1" dirty="0"/>
          </a:p>
        </p:txBody>
      </p:sp>
      <p:pic>
        <p:nvPicPr>
          <p:cNvPr id="5" name="Picture 4">
            <a:extLst>
              <a:ext uri="{FF2B5EF4-FFF2-40B4-BE49-F238E27FC236}">
                <a16:creationId xmlns:a16="http://schemas.microsoft.com/office/drawing/2014/main" id="{1A385E37-B41E-40C6-A613-96F3845514BF}"/>
              </a:ext>
            </a:extLst>
          </p:cNvPr>
          <p:cNvPicPr>
            <a:picLocks noChangeAspect="1"/>
          </p:cNvPicPr>
          <p:nvPr/>
        </p:nvPicPr>
        <p:blipFill>
          <a:blip r:embed="rId3"/>
          <a:stretch>
            <a:fillRect/>
          </a:stretch>
        </p:blipFill>
        <p:spPr>
          <a:xfrm>
            <a:off x="3069104" y="743893"/>
            <a:ext cx="3779371" cy="2429129"/>
          </a:xfrm>
          <a:prstGeom prst="rect">
            <a:avLst/>
          </a:prstGeom>
        </p:spPr>
      </p:pic>
      <p:sp>
        <p:nvSpPr>
          <p:cNvPr id="6" name="TextBox 5">
            <a:extLst>
              <a:ext uri="{FF2B5EF4-FFF2-40B4-BE49-F238E27FC236}">
                <a16:creationId xmlns:a16="http://schemas.microsoft.com/office/drawing/2014/main" id="{4C607FFD-A553-40E2-AAEA-1CAD3D5A4339}"/>
              </a:ext>
            </a:extLst>
          </p:cNvPr>
          <p:cNvSpPr txBox="1"/>
          <p:nvPr/>
        </p:nvSpPr>
        <p:spPr>
          <a:xfrm>
            <a:off x="111125" y="626926"/>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77B0F0B-F804-48A7-BBCB-6EDD7730422D}"/>
              </a:ext>
            </a:extLst>
          </p:cNvPr>
          <p:cNvSpPr txBox="1"/>
          <p:nvPr/>
        </p:nvSpPr>
        <p:spPr>
          <a:xfrm>
            <a:off x="2790211" y="695633"/>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9B78BAD-3FAC-4E2F-B552-2F9165DE5981}"/>
              </a:ext>
            </a:extLst>
          </p:cNvPr>
          <p:cNvPicPr>
            <a:picLocks noChangeAspect="1"/>
          </p:cNvPicPr>
          <p:nvPr/>
        </p:nvPicPr>
        <p:blipFill>
          <a:blip r:embed="rId4"/>
          <a:stretch>
            <a:fillRect/>
          </a:stretch>
        </p:blipFill>
        <p:spPr>
          <a:xfrm>
            <a:off x="206408" y="803120"/>
            <a:ext cx="2436008" cy="2174674"/>
          </a:xfrm>
          <a:prstGeom prst="rect">
            <a:avLst/>
          </a:prstGeom>
        </p:spPr>
      </p:pic>
      <p:pic>
        <p:nvPicPr>
          <p:cNvPr id="9" name="Picture 8">
            <a:extLst>
              <a:ext uri="{FF2B5EF4-FFF2-40B4-BE49-F238E27FC236}">
                <a16:creationId xmlns:a16="http://schemas.microsoft.com/office/drawing/2014/main" id="{E3EFD038-2913-402E-8669-AAB860B39995}"/>
              </a:ext>
            </a:extLst>
          </p:cNvPr>
          <p:cNvPicPr>
            <a:picLocks noChangeAspect="1"/>
          </p:cNvPicPr>
          <p:nvPr/>
        </p:nvPicPr>
        <p:blipFill>
          <a:blip r:embed="rId5"/>
          <a:stretch>
            <a:fillRect/>
          </a:stretch>
        </p:blipFill>
        <p:spPr>
          <a:xfrm>
            <a:off x="7049754" y="1200341"/>
            <a:ext cx="2043739" cy="1824990"/>
          </a:xfrm>
          <a:prstGeom prst="rect">
            <a:avLst/>
          </a:prstGeom>
        </p:spPr>
      </p:pic>
      <p:sp>
        <p:nvSpPr>
          <p:cNvPr id="10" name="Rectangle 9">
            <a:extLst>
              <a:ext uri="{FF2B5EF4-FFF2-40B4-BE49-F238E27FC236}">
                <a16:creationId xmlns:a16="http://schemas.microsoft.com/office/drawing/2014/main" id="{DB0B7C73-EFA0-457B-A0F2-584ECDFBAADA}"/>
              </a:ext>
            </a:extLst>
          </p:cNvPr>
          <p:cNvSpPr/>
          <p:nvPr/>
        </p:nvSpPr>
        <p:spPr>
          <a:xfrm>
            <a:off x="7025397" y="1101209"/>
            <a:ext cx="287258"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c</a:t>
            </a:r>
            <a:endParaRPr lang="en-AU"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3C89796-62A0-4FEA-91B6-CE0D9F3CFBEF}"/>
              </a:ext>
            </a:extLst>
          </p:cNvPr>
          <p:cNvSpPr txBox="1"/>
          <p:nvPr/>
        </p:nvSpPr>
        <p:spPr>
          <a:xfrm>
            <a:off x="306647" y="3279688"/>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
            </a:r>
            <a:endParaRPr lang="en-AU" sz="1600" b="1" dirty="0">
              <a:latin typeface="Times New Roman" panose="02020603050405020304" pitchFamily="18" charset="0"/>
              <a:cs typeface="Times New Roman" panose="02020603050405020304" pitchFamily="18" charset="0"/>
            </a:endParaRPr>
          </a:p>
        </p:txBody>
      </p:sp>
      <p:graphicFrame>
        <p:nvGraphicFramePr>
          <p:cNvPr id="12" name="Object 11">
            <a:extLst>
              <a:ext uri="{FF2B5EF4-FFF2-40B4-BE49-F238E27FC236}">
                <a16:creationId xmlns:a16="http://schemas.microsoft.com/office/drawing/2014/main" id="{58446DA9-E778-4E9F-B824-10F9C7C5B7FB}"/>
              </a:ext>
            </a:extLst>
          </p:cNvPr>
          <p:cNvGraphicFramePr>
            <a:graphicFrameLocks noChangeAspect="1"/>
          </p:cNvGraphicFramePr>
          <p:nvPr>
            <p:extLst>
              <p:ext uri="{D42A27DB-BD31-4B8C-83A1-F6EECF244321}">
                <p14:modId xmlns:p14="http://schemas.microsoft.com/office/powerpoint/2010/main" val="3326156676"/>
              </p:ext>
            </p:extLst>
          </p:nvPr>
        </p:nvGraphicFramePr>
        <p:xfrm>
          <a:off x="817245" y="5132327"/>
          <a:ext cx="2551482" cy="1725673"/>
        </p:xfrm>
        <a:graphic>
          <a:graphicData uri="http://schemas.openxmlformats.org/presentationml/2006/ole">
            <mc:AlternateContent xmlns:mc="http://schemas.openxmlformats.org/markup-compatibility/2006">
              <mc:Choice xmlns:v="urn:schemas-microsoft-com:vml" Requires="v">
                <p:oleObj spid="_x0000_s1056" name="Prism 8" r:id="rId6" imgW="5163626" imgH="3274881" progId="Prism8.Document">
                  <p:embed/>
                </p:oleObj>
              </mc:Choice>
              <mc:Fallback>
                <p:oleObj name="Prism 8" r:id="rId6" imgW="5163626" imgH="3274881" progId="Prism8.Document">
                  <p:embed/>
                  <p:pic>
                    <p:nvPicPr>
                      <p:cNvPr id="10" name="Object 9">
                        <a:extLst>
                          <a:ext uri="{FF2B5EF4-FFF2-40B4-BE49-F238E27FC236}">
                            <a16:creationId xmlns:a16="http://schemas.microsoft.com/office/drawing/2014/main" id="{27977DA4-5CEB-4333-BC70-155E96E20464}"/>
                          </a:ext>
                        </a:extLst>
                      </p:cNvPr>
                      <p:cNvPicPr/>
                      <p:nvPr/>
                    </p:nvPicPr>
                    <p:blipFill>
                      <a:blip r:embed="rId7"/>
                      <a:stretch>
                        <a:fillRect/>
                      </a:stretch>
                    </p:blipFill>
                    <p:spPr>
                      <a:xfrm>
                        <a:off x="817245" y="5132327"/>
                        <a:ext cx="2551482" cy="1725673"/>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0CF4B02C-A11B-49D7-88F2-D3F9698AFC21}"/>
              </a:ext>
            </a:extLst>
          </p:cNvPr>
          <p:cNvGraphicFramePr>
            <a:graphicFrameLocks noChangeAspect="1"/>
          </p:cNvGraphicFramePr>
          <p:nvPr>
            <p:extLst>
              <p:ext uri="{D42A27DB-BD31-4B8C-83A1-F6EECF244321}">
                <p14:modId xmlns:p14="http://schemas.microsoft.com/office/powerpoint/2010/main" val="2163592863"/>
              </p:ext>
            </p:extLst>
          </p:nvPr>
        </p:nvGraphicFramePr>
        <p:xfrm>
          <a:off x="662088" y="3251451"/>
          <a:ext cx="3090862" cy="1792287"/>
        </p:xfrm>
        <a:graphic>
          <a:graphicData uri="http://schemas.openxmlformats.org/presentationml/2006/ole">
            <mc:AlternateContent xmlns:mc="http://schemas.openxmlformats.org/markup-compatibility/2006">
              <mc:Choice xmlns:v="urn:schemas-microsoft-com:vml" Requires="v">
                <p:oleObj spid="_x0000_s1057" name="Prism 8" r:id="rId8" imgW="4999044" imgH="3274881" progId="Prism8.Document">
                  <p:embed/>
                </p:oleObj>
              </mc:Choice>
              <mc:Fallback>
                <p:oleObj name="Prism 8" r:id="rId8" imgW="4999044" imgH="3274881" progId="Prism8.Document">
                  <p:embed/>
                  <p:pic>
                    <p:nvPicPr>
                      <p:cNvPr id="11" name="Object 10">
                        <a:extLst>
                          <a:ext uri="{FF2B5EF4-FFF2-40B4-BE49-F238E27FC236}">
                            <a16:creationId xmlns:a16="http://schemas.microsoft.com/office/drawing/2014/main" id="{CF2E7EF0-A9ED-44A5-BF3F-552F10D18116}"/>
                          </a:ext>
                        </a:extLst>
                      </p:cNvPr>
                      <p:cNvPicPr/>
                      <p:nvPr/>
                    </p:nvPicPr>
                    <p:blipFill>
                      <a:blip r:embed="rId9"/>
                      <a:stretch>
                        <a:fillRect/>
                      </a:stretch>
                    </p:blipFill>
                    <p:spPr>
                      <a:xfrm>
                        <a:off x="662088" y="3251451"/>
                        <a:ext cx="3090862" cy="1792287"/>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1DD84516-C58D-495A-93A1-11FE302D3F2F}"/>
              </a:ext>
            </a:extLst>
          </p:cNvPr>
          <p:cNvSpPr txBox="1"/>
          <p:nvPr/>
        </p:nvSpPr>
        <p:spPr>
          <a:xfrm>
            <a:off x="285750" y="5109337"/>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e</a:t>
            </a:r>
            <a:endParaRPr lang="en-AU" sz="1600"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D2BD4B11-933E-4C41-B603-65AACC934DF5}"/>
              </a:ext>
            </a:extLst>
          </p:cNvPr>
          <p:cNvPicPr>
            <a:picLocks noChangeAspect="1"/>
          </p:cNvPicPr>
          <p:nvPr/>
        </p:nvPicPr>
        <p:blipFill>
          <a:blip r:embed="rId10"/>
          <a:stretch>
            <a:fillRect/>
          </a:stretch>
        </p:blipFill>
        <p:spPr>
          <a:xfrm>
            <a:off x="4281297" y="3828737"/>
            <a:ext cx="1724171" cy="2714786"/>
          </a:xfrm>
          <a:prstGeom prst="rect">
            <a:avLst/>
          </a:prstGeom>
        </p:spPr>
      </p:pic>
      <p:sp>
        <p:nvSpPr>
          <p:cNvPr id="16" name="TextBox 15">
            <a:extLst>
              <a:ext uri="{FF2B5EF4-FFF2-40B4-BE49-F238E27FC236}">
                <a16:creationId xmlns:a16="http://schemas.microsoft.com/office/drawing/2014/main" id="{39399C59-E472-42BF-A4E6-8266B8376409}"/>
              </a:ext>
            </a:extLst>
          </p:cNvPr>
          <p:cNvSpPr txBox="1"/>
          <p:nvPr/>
        </p:nvSpPr>
        <p:spPr>
          <a:xfrm>
            <a:off x="3987165" y="3983355"/>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t>
            </a:r>
            <a:endParaRPr lang="en-AU"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0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0252C-F756-4ECF-9528-D581AB8349C6}"/>
              </a:ext>
            </a:extLst>
          </p:cNvPr>
          <p:cNvSpPr txBox="1"/>
          <p:nvPr/>
        </p:nvSpPr>
        <p:spPr>
          <a:xfrm>
            <a:off x="157842" y="191407"/>
            <a:ext cx="8414658" cy="923330"/>
          </a:xfrm>
          <a:prstGeom prst="rect">
            <a:avLst/>
          </a:prstGeom>
          <a:noFill/>
        </p:spPr>
        <p:txBody>
          <a:bodyPr wrap="square" rtlCol="0">
            <a:spAutoFit/>
          </a:bodyPr>
          <a:lstStyle/>
          <a:p>
            <a:r>
              <a:rPr lang="en-US" b="1" dirty="0"/>
              <a:t>2. Similar levels of genome mutation and rearrangement in ALT/TEL cell lines</a:t>
            </a:r>
          </a:p>
          <a:p>
            <a:endParaRPr lang="en-US" b="1" dirty="0"/>
          </a:p>
          <a:p>
            <a:endParaRPr lang="en-AU" b="1" dirty="0"/>
          </a:p>
        </p:txBody>
      </p:sp>
      <p:pic>
        <p:nvPicPr>
          <p:cNvPr id="5" name="Picture 4">
            <a:extLst>
              <a:ext uri="{FF2B5EF4-FFF2-40B4-BE49-F238E27FC236}">
                <a16:creationId xmlns:a16="http://schemas.microsoft.com/office/drawing/2014/main" id="{4CF0DA4C-CE96-4DF1-8E62-3C4CCE16DEDF}"/>
              </a:ext>
            </a:extLst>
          </p:cNvPr>
          <p:cNvPicPr>
            <a:picLocks noChangeAspect="1"/>
          </p:cNvPicPr>
          <p:nvPr/>
        </p:nvPicPr>
        <p:blipFill rotWithShape="1">
          <a:blip r:embed="rId2"/>
          <a:srcRect b="851"/>
          <a:stretch/>
        </p:blipFill>
        <p:spPr>
          <a:xfrm>
            <a:off x="410320" y="840100"/>
            <a:ext cx="4961780" cy="3208737"/>
          </a:xfrm>
          <a:prstGeom prst="rect">
            <a:avLst/>
          </a:prstGeom>
        </p:spPr>
      </p:pic>
      <p:sp>
        <p:nvSpPr>
          <p:cNvPr id="6" name="TextBox 5">
            <a:extLst>
              <a:ext uri="{FF2B5EF4-FFF2-40B4-BE49-F238E27FC236}">
                <a16:creationId xmlns:a16="http://schemas.microsoft.com/office/drawing/2014/main" id="{2CE06FE6-BBE9-409E-BA4B-0B0EA5776C42}"/>
              </a:ext>
            </a:extLst>
          </p:cNvPr>
          <p:cNvSpPr txBox="1"/>
          <p:nvPr/>
        </p:nvSpPr>
        <p:spPr>
          <a:xfrm>
            <a:off x="714375" y="4791075"/>
            <a:ext cx="8220619" cy="646331"/>
          </a:xfrm>
          <a:prstGeom prst="rect">
            <a:avLst/>
          </a:prstGeom>
          <a:noFill/>
        </p:spPr>
        <p:txBody>
          <a:bodyPr wrap="square" rtlCol="0">
            <a:spAutoFit/>
          </a:bodyPr>
          <a:lstStyle/>
          <a:p>
            <a:r>
              <a:rPr lang="en-US" dirty="0"/>
              <a:t>More data needs to be generated.</a:t>
            </a:r>
          </a:p>
          <a:p>
            <a:r>
              <a:rPr lang="en-US" dirty="0"/>
              <a:t>(will get some ideas from the meeting next Monday)</a:t>
            </a:r>
            <a:endParaRPr lang="en-AU" dirty="0"/>
          </a:p>
        </p:txBody>
      </p:sp>
    </p:spTree>
    <p:extLst>
      <p:ext uri="{BB962C8B-B14F-4D97-AF65-F5344CB8AC3E}">
        <p14:creationId xmlns:p14="http://schemas.microsoft.com/office/powerpoint/2010/main" val="309147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3EF1DE-FE9A-4E7B-922A-C7C057CA9E25}"/>
              </a:ext>
            </a:extLst>
          </p:cNvPr>
          <p:cNvSpPr/>
          <p:nvPr/>
        </p:nvSpPr>
        <p:spPr>
          <a:xfrm>
            <a:off x="411914" y="272534"/>
            <a:ext cx="4792787" cy="369332"/>
          </a:xfrm>
          <a:prstGeom prst="rect">
            <a:avLst/>
          </a:prstGeom>
        </p:spPr>
        <p:txBody>
          <a:bodyPr wrap="none">
            <a:spAutoFit/>
          </a:bodyPr>
          <a:lstStyle/>
          <a:p>
            <a:r>
              <a:rPr lang="en-US" b="1" dirty="0"/>
              <a:t>3. Loss of ATRX as a universal feature in ALT cells</a:t>
            </a:r>
          </a:p>
        </p:txBody>
      </p:sp>
      <p:pic>
        <p:nvPicPr>
          <p:cNvPr id="5" name="Picture 4">
            <a:extLst>
              <a:ext uri="{FF2B5EF4-FFF2-40B4-BE49-F238E27FC236}">
                <a16:creationId xmlns:a16="http://schemas.microsoft.com/office/drawing/2014/main" id="{193F4FC1-3964-BA4D-8F47-B5BDEF87F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42" y="2230808"/>
            <a:ext cx="11981915" cy="2396383"/>
          </a:xfrm>
          <a:prstGeom prst="rect">
            <a:avLst/>
          </a:prstGeom>
        </p:spPr>
      </p:pic>
    </p:spTree>
    <p:extLst>
      <p:ext uri="{BB962C8B-B14F-4D97-AF65-F5344CB8AC3E}">
        <p14:creationId xmlns:p14="http://schemas.microsoft.com/office/powerpoint/2010/main" val="3642279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EACB93-3130-BF4D-A8F7-D2D98E019C3A}"/>
              </a:ext>
            </a:extLst>
          </p:cNvPr>
          <p:cNvSpPr txBox="1"/>
          <p:nvPr/>
        </p:nvSpPr>
        <p:spPr>
          <a:xfrm>
            <a:off x="157842" y="191407"/>
            <a:ext cx="8414658" cy="923330"/>
          </a:xfrm>
          <a:prstGeom prst="rect">
            <a:avLst/>
          </a:prstGeom>
          <a:noFill/>
        </p:spPr>
        <p:txBody>
          <a:bodyPr wrap="square" rtlCol="0">
            <a:spAutoFit/>
          </a:bodyPr>
          <a:lstStyle/>
          <a:p>
            <a:r>
              <a:rPr lang="en-US" b="1" dirty="0"/>
              <a:t>3.1 Top mutations in ALT by Fisher Test (p &lt; 0.2)</a:t>
            </a:r>
          </a:p>
          <a:p>
            <a:endParaRPr lang="en-US" b="1" dirty="0"/>
          </a:p>
          <a:p>
            <a:endParaRPr lang="en-AU" b="1" dirty="0"/>
          </a:p>
        </p:txBody>
      </p:sp>
      <p:graphicFrame>
        <p:nvGraphicFramePr>
          <p:cNvPr id="7" name="Table 6">
            <a:extLst>
              <a:ext uri="{FF2B5EF4-FFF2-40B4-BE49-F238E27FC236}">
                <a16:creationId xmlns:a16="http://schemas.microsoft.com/office/drawing/2014/main" id="{8131BE9D-1D09-9045-BEEB-99F09522A363}"/>
              </a:ext>
            </a:extLst>
          </p:cNvPr>
          <p:cNvGraphicFramePr>
            <a:graphicFrameLocks noGrp="1"/>
          </p:cNvGraphicFramePr>
          <p:nvPr>
            <p:extLst>
              <p:ext uri="{D42A27DB-BD31-4B8C-83A1-F6EECF244321}">
                <p14:modId xmlns:p14="http://schemas.microsoft.com/office/powerpoint/2010/main" val="3101893334"/>
              </p:ext>
            </p:extLst>
          </p:nvPr>
        </p:nvGraphicFramePr>
        <p:xfrm>
          <a:off x="1064909" y="1081432"/>
          <a:ext cx="10231981" cy="4695135"/>
        </p:xfrm>
        <a:graphic>
          <a:graphicData uri="http://schemas.openxmlformats.org/drawingml/2006/table">
            <a:tbl>
              <a:tblPr firstRow="1" firstCol="1">
                <a:tableStyleId>{6E25E649-3F16-4E02-A733-19D2CDBF48F0}</a:tableStyleId>
              </a:tblPr>
              <a:tblGrid>
                <a:gridCol w="2361226">
                  <a:extLst>
                    <a:ext uri="{9D8B030D-6E8A-4147-A177-3AD203B41FA5}">
                      <a16:colId xmlns:a16="http://schemas.microsoft.com/office/drawing/2014/main" val="3854684243"/>
                    </a:ext>
                  </a:extLst>
                </a:gridCol>
                <a:gridCol w="2361226">
                  <a:extLst>
                    <a:ext uri="{9D8B030D-6E8A-4147-A177-3AD203B41FA5}">
                      <a16:colId xmlns:a16="http://schemas.microsoft.com/office/drawing/2014/main" val="2222348335"/>
                    </a:ext>
                  </a:extLst>
                </a:gridCol>
                <a:gridCol w="2361226">
                  <a:extLst>
                    <a:ext uri="{9D8B030D-6E8A-4147-A177-3AD203B41FA5}">
                      <a16:colId xmlns:a16="http://schemas.microsoft.com/office/drawing/2014/main" val="419433"/>
                    </a:ext>
                  </a:extLst>
                </a:gridCol>
                <a:gridCol w="3148303">
                  <a:extLst>
                    <a:ext uri="{9D8B030D-6E8A-4147-A177-3AD203B41FA5}">
                      <a16:colId xmlns:a16="http://schemas.microsoft.com/office/drawing/2014/main" val="1624660741"/>
                    </a:ext>
                  </a:extLst>
                </a:gridCol>
              </a:tblGrid>
              <a:tr h="217640">
                <a:tc>
                  <a:txBody>
                    <a:bodyPr/>
                    <a:lstStyle/>
                    <a:p>
                      <a:pPr algn="l" fontAlgn="b"/>
                      <a:r>
                        <a:rPr lang="en-AU" sz="2000" u="none" strike="noStrike" dirty="0">
                          <a:effectLst/>
                        </a:rPr>
                        <a:t>Gene</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l" fontAlgn="b"/>
                      <a:r>
                        <a:rPr lang="en-AU" sz="2000" u="none" strike="noStrike">
                          <a:effectLst/>
                        </a:rPr>
                        <a:t>count_ALT</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l" fontAlgn="b"/>
                      <a:r>
                        <a:rPr lang="en-AU" sz="2000" u="none" strike="noStrike" dirty="0" err="1">
                          <a:effectLst/>
                        </a:rPr>
                        <a:t>count_TEL</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l" fontAlgn="b"/>
                      <a:r>
                        <a:rPr lang="en-AU" sz="2000" u="none" strike="noStrike" dirty="0" err="1">
                          <a:effectLst/>
                        </a:rPr>
                        <a:t>p_value</a:t>
                      </a:r>
                      <a:endParaRPr lang="en-AU" sz="2000" b="0" i="0" u="none" strike="noStrike" dirty="0">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4062157809"/>
                  </a:ext>
                </a:extLst>
              </a:tr>
              <a:tr h="217640">
                <a:tc>
                  <a:txBody>
                    <a:bodyPr/>
                    <a:lstStyle/>
                    <a:p>
                      <a:pPr algn="l" fontAlgn="b"/>
                      <a:r>
                        <a:rPr lang="en-AU" sz="2000" u="none" strike="noStrike" dirty="0">
                          <a:effectLst/>
                        </a:rPr>
                        <a:t>ATRX</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9</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4.11E-05</a:t>
                      </a:r>
                      <a:endParaRPr lang="en-AU" sz="2000" b="0" i="0" u="none" strike="noStrike">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227873217"/>
                  </a:ext>
                </a:extLst>
              </a:tr>
              <a:tr h="217640">
                <a:tc>
                  <a:txBody>
                    <a:bodyPr/>
                    <a:lstStyle/>
                    <a:p>
                      <a:pPr algn="l" fontAlgn="b"/>
                      <a:r>
                        <a:rPr lang="en-AU" sz="2000" u="none" strike="noStrike" dirty="0">
                          <a:effectLst/>
                        </a:rPr>
                        <a:t>LINC01193</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dirty="0">
                          <a:effectLst/>
                        </a:rPr>
                        <a:t>6</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dirty="0">
                          <a:effectLst/>
                        </a:rPr>
                        <a:t>1</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0.036404772</a:t>
                      </a:r>
                      <a:endParaRPr lang="en-AU" sz="2000" b="0" i="0" u="none" strike="noStrike">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1767821840"/>
                  </a:ext>
                </a:extLst>
              </a:tr>
              <a:tr h="217640">
                <a:tc>
                  <a:txBody>
                    <a:bodyPr/>
                    <a:lstStyle/>
                    <a:p>
                      <a:pPr algn="l" fontAlgn="b"/>
                      <a:r>
                        <a:rPr lang="en-AU" sz="2000" u="none" strike="noStrike" dirty="0">
                          <a:effectLst/>
                        </a:rPr>
                        <a:t>LOC101929322</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dirty="0">
                          <a:effectLst/>
                        </a:rPr>
                        <a:t>4</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dirty="0">
                          <a:effectLst/>
                        </a:rPr>
                        <a:t>0</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dirty="0">
                          <a:effectLst/>
                        </a:rPr>
                        <a:t>0.052941176</a:t>
                      </a:r>
                      <a:endParaRPr lang="en-AU" sz="2000" b="0" i="0" u="none" strike="noStrike" dirty="0">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3878625359"/>
                  </a:ext>
                </a:extLst>
              </a:tr>
              <a:tr h="217640">
                <a:tc>
                  <a:txBody>
                    <a:bodyPr/>
                    <a:lstStyle/>
                    <a:p>
                      <a:pPr algn="l" fontAlgn="b"/>
                      <a:r>
                        <a:rPr lang="en-AU" sz="2000" u="none" strike="noStrike" dirty="0">
                          <a:effectLst/>
                        </a:rPr>
                        <a:t>PRKXP1</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dirty="0">
                          <a:effectLst/>
                        </a:rPr>
                        <a:t>4</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0.052941176</a:t>
                      </a:r>
                      <a:endParaRPr lang="en-AU" sz="2000" b="0" i="0" u="none" strike="noStrike">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1287261740"/>
                  </a:ext>
                </a:extLst>
              </a:tr>
              <a:tr h="217640">
                <a:tc>
                  <a:txBody>
                    <a:bodyPr/>
                    <a:lstStyle/>
                    <a:p>
                      <a:pPr algn="l" fontAlgn="b"/>
                      <a:r>
                        <a:rPr lang="en-AU" sz="2000" u="none" strike="noStrike" dirty="0">
                          <a:effectLst/>
                        </a:rPr>
                        <a:t>SNAR</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5</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1</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0.088235294</a:t>
                      </a:r>
                      <a:endParaRPr lang="en-AU" sz="2000" b="0" i="0" u="none" strike="noStrike">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3893915073"/>
                  </a:ext>
                </a:extLst>
              </a:tr>
              <a:tr h="217640">
                <a:tc>
                  <a:txBody>
                    <a:bodyPr/>
                    <a:lstStyle/>
                    <a:p>
                      <a:pPr algn="l" fontAlgn="b"/>
                      <a:r>
                        <a:rPr lang="en-AU" sz="2000" u="none" strike="noStrike" dirty="0">
                          <a:effectLst/>
                        </a:rPr>
                        <a:t>VPS37A</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7</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3</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dirty="0">
                          <a:effectLst/>
                        </a:rPr>
                        <a:t>0.117030029</a:t>
                      </a:r>
                      <a:endParaRPr lang="en-AU" sz="2000" b="0" i="0" u="none" strike="noStrike" dirty="0">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917648108"/>
                  </a:ext>
                </a:extLst>
              </a:tr>
              <a:tr h="217640">
                <a:tc>
                  <a:txBody>
                    <a:bodyPr/>
                    <a:lstStyle/>
                    <a:p>
                      <a:pPr algn="l" fontAlgn="b"/>
                      <a:r>
                        <a:rPr lang="en-AU" sz="2000" u="none" strike="noStrike">
                          <a:effectLst/>
                        </a:rPr>
                        <a:t>EBF1</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3</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0.123529412</a:t>
                      </a:r>
                      <a:endParaRPr lang="en-AU" sz="2000" b="0" i="0" u="none" strike="noStrike">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3725188770"/>
                  </a:ext>
                </a:extLst>
              </a:tr>
              <a:tr h="217640">
                <a:tc>
                  <a:txBody>
                    <a:bodyPr/>
                    <a:lstStyle/>
                    <a:p>
                      <a:pPr algn="l" fontAlgn="b"/>
                      <a:r>
                        <a:rPr lang="en-AU" sz="2000" u="none" strike="noStrike">
                          <a:effectLst/>
                        </a:rPr>
                        <a:t>LINC02073</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3</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0.123529412</a:t>
                      </a:r>
                      <a:endParaRPr lang="en-AU" sz="2000" b="0" i="0" u="none" strike="noStrike">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2195548744"/>
                  </a:ext>
                </a:extLst>
              </a:tr>
              <a:tr h="217640">
                <a:tc>
                  <a:txBody>
                    <a:bodyPr/>
                    <a:lstStyle/>
                    <a:p>
                      <a:pPr algn="l" fontAlgn="b"/>
                      <a:r>
                        <a:rPr lang="en-AU" sz="2000" u="none" strike="noStrike">
                          <a:effectLst/>
                        </a:rPr>
                        <a:t>NWD1</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3</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0.123529412</a:t>
                      </a:r>
                      <a:endParaRPr lang="en-AU" sz="2000" b="0" i="0" u="none" strike="noStrike">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1890148275"/>
                  </a:ext>
                </a:extLst>
              </a:tr>
              <a:tr h="217640">
                <a:tc>
                  <a:txBody>
                    <a:bodyPr/>
                    <a:lstStyle/>
                    <a:p>
                      <a:pPr algn="l" fontAlgn="b"/>
                      <a:r>
                        <a:rPr lang="en-AU" sz="2000" u="none" strike="noStrike">
                          <a:effectLst/>
                        </a:rPr>
                        <a:t>TMEM18</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3</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0.123529412</a:t>
                      </a:r>
                      <a:endParaRPr lang="en-AU" sz="2000" b="0" i="0" u="none" strike="noStrike">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547130085"/>
                  </a:ext>
                </a:extLst>
              </a:tr>
              <a:tr h="217640">
                <a:tc>
                  <a:txBody>
                    <a:bodyPr/>
                    <a:lstStyle/>
                    <a:p>
                      <a:pPr algn="l" fontAlgn="b"/>
                      <a:r>
                        <a:rPr lang="en-AU" sz="2000" u="none" strike="noStrike">
                          <a:effectLst/>
                        </a:rPr>
                        <a:t>XKR4</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3</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0.123529412</a:t>
                      </a:r>
                      <a:endParaRPr lang="en-AU" sz="2000" b="0" i="0" u="none" strike="noStrike">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4136001313"/>
                  </a:ext>
                </a:extLst>
              </a:tr>
              <a:tr h="217640">
                <a:tc>
                  <a:txBody>
                    <a:bodyPr/>
                    <a:lstStyle/>
                    <a:p>
                      <a:pPr algn="l" fontAlgn="b"/>
                      <a:r>
                        <a:rPr lang="en-AU" sz="2000" u="none" strike="noStrike">
                          <a:effectLst/>
                        </a:rPr>
                        <a:t>DDX11L10</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4</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1</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0.183257919</a:t>
                      </a:r>
                      <a:endParaRPr lang="en-AU" sz="2000" b="0" i="0" u="none" strike="noStrike">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2157491805"/>
                  </a:ext>
                </a:extLst>
              </a:tr>
              <a:tr h="217640">
                <a:tc>
                  <a:txBody>
                    <a:bodyPr/>
                    <a:lstStyle/>
                    <a:p>
                      <a:pPr algn="l" fontAlgn="b"/>
                      <a:r>
                        <a:rPr lang="en-AU" sz="2000" u="none" strike="noStrike">
                          <a:effectLst/>
                        </a:rPr>
                        <a:t>LOC440570</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4</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1</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0.183257919</a:t>
                      </a:r>
                      <a:endParaRPr lang="en-AU" sz="2000" b="0" i="0" u="none" strike="noStrike">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1256943622"/>
                  </a:ext>
                </a:extLst>
              </a:tr>
              <a:tr h="217640">
                <a:tc>
                  <a:txBody>
                    <a:bodyPr/>
                    <a:lstStyle/>
                    <a:p>
                      <a:pPr algn="l" fontAlgn="b"/>
                      <a:r>
                        <a:rPr lang="en-AU" sz="2000" u="none" strike="noStrike" dirty="0">
                          <a:effectLst/>
                        </a:rPr>
                        <a:t>MBD6</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4</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a:effectLst/>
                        </a:rPr>
                        <a:t>1</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r" fontAlgn="b"/>
                      <a:r>
                        <a:rPr lang="en-AU" sz="2000" u="none" strike="noStrike" dirty="0">
                          <a:effectLst/>
                        </a:rPr>
                        <a:t>0.183257919</a:t>
                      </a:r>
                      <a:endParaRPr lang="en-AU" sz="2000" b="0" i="0" u="none" strike="noStrike" dirty="0">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2305153019"/>
                  </a:ext>
                </a:extLst>
              </a:tr>
            </a:tbl>
          </a:graphicData>
        </a:graphic>
      </p:graphicFrame>
    </p:spTree>
    <p:extLst>
      <p:ext uri="{BB962C8B-B14F-4D97-AF65-F5344CB8AC3E}">
        <p14:creationId xmlns:p14="http://schemas.microsoft.com/office/powerpoint/2010/main" val="1855024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EACB93-3130-BF4D-A8F7-D2D98E019C3A}"/>
              </a:ext>
            </a:extLst>
          </p:cNvPr>
          <p:cNvSpPr txBox="1"/>
          <p:nvPr/>
        </p:nvSpPr>
        <p:spPr>
          <a:xfrm>
            <a:off x="157842" y="191407"/>
            <a:ext cx="8414658" cy="923330"/>
          </a:xfrm>
          <a:prstGeom prst="rect">
            <a:avLst/>
          </a:prstGeom>
          <a:noFill/>
        </p:spPr>
        <p:txBody>
          <a:bodyPr wrap="square" rtlCol="0">
            <a:spAutoFit/>
          </a:bodyPr>
          <a:lstStyle/>
          <a:p>
            <a:r>
              <a:rPr lang="en-US" b="1" dirty="0"/>
              <a:t>3.2 Top mutations in TEL by Fisher Test (p &lt; 0.1)</a:t>
            </a:r>
          </a:p>
          <a:p>
            <a:endParaRPr lang="en-US" b="1" dirty="0"/>
          </a:p>
          <a:p>
            <a:endParaRPr lang="en-AU" b="1" dirty="0"/>
          </a:p>
        </p:txBody>
      </p:sp>
      <p:graphicFrame>
        <p:nvGraphicFramePr>
          <p:cNvPr id="7" name="Table 6">
            <a:extLst>
              <a:ext uri="{FF2B5EF4-FFF2-40B4-BE49-F238E27FC236}">
                <a16:creationId xmlns:a16="http://schemas.microsoft.com/office/drawing/2014/main" id="{8131BE9D-1D09-9045-BEEB-99F09522A363}"/>
              </a:ext>
            </a:extLst>
          </p:cNvPr>
          <p:cNvGraphicFramePr>
            <a:graphicFrameLocks noGrp="1"/>
          </p:cNvGraphicFramePr>
          <p:nvPr>
            <p:extLst>
              <p:ext uri="{D42A27DB-BD31-4B8C-83A1-F6EECF244321}">
                <p14:modId xmlns:p14="http://schemas.microsoft.com/office/powerpoint/2010/main" val="954589402"/>
              </p:ext>
            </p:extLst>
          </p:nvPr>
        </p:nvGraphicFramePr>
        <p:xfrm>
          <a:off x="1064909" y="1081432"/>
          <a:ext cx="10231981" cy="5138374"/>
        </p:xfrm>
        <a:graphic>
          <a:graphicData uri="http://schemas.openxmlformats.org/drawingml/2006/table">
            <a:tbl>
              <a:tblPr firstRow="1" firstCol="1">
                <a:tableStyleId>{6E25E649-3F16-4E02-A733-19D2CDBF48F0}</a:tableStyleId>
              </a:tblPr>
              <a:tblGrid>
                <a:gridCol w="2361226">
                  <a:extLst>
                    <a:ext uri="{9D8B030D-6E8A-4147-A177-3AD203B41FA5}">
                      <a16:colId xmlns:a16="http://schemas.microsoft.com/office/drawing/2014/main" val="3854684243"/>
                    </a:ext>
                  </a:extLst>
                </a:gridCol>
                <a:gridCol w="2361226">
                  <a:extLst>
                    <a:ext uri="{9D8B030D-6E8A-4147-A177-3AD203B41FA5}">
                      <a16:colId xmlns:a16="http://schemas.microsoft.com/office/drawing/2014/main" val="2222348335"/>
                    </a:ext>
                  </a:extLst>
                </a:gridCol>
                <a:gridCol w="2361226">
                  <a:extLst>
                    <a:ext uri="{9D8B030D-6E8A-4147-A177-3AD203B41FA5}">
                      <a16:colId xmlns:a16="http://schemas.microsoft.com/office/drawing/2014/main" val="419433"/>
                    </a:ext>
                  </a:extLst>
                </a:gridCol>
                <a:gridCol w="3148303">
                  <a:extLst>
                    <a:ext uri="{9D8B030D-6E8A-4147-A177-3AD203B41FA5}">
                      <a16:colId xmlns:a16="http://schemas.microsoft.com/office/drawing/2014/main" val="1624660741"/>
                    </a:ext>
                  </a:extLst>
                </a:gridCol>
              </a:tblGrid>
              <a:tr h="217640">
                <a:tc>
                  <a:txBody>
                    <a:bodyPr/>
                    <a:lstStyle/>
                    <a:p>
                      <a:pPr algn="l" fontAlgn="b"/>
                      <a:r>
                        <a:rPr lang="en-AU" sz="2000" u="none" strike="noStrike" dirty="0">
                          <a:effectLst/>
                        </a:rPr>
                        <a:t>Gene</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l" fontAlgn="b"/>
                      <a:r>
                        <a:rPr lang="en-AU" sz="2000" u="none" strike="noStrike">
                          <a:effectLst/>
                        </a:rPr>
                        <a:t>count_ALT</a:t>
                      </a:r>
                      <a:endParaRPr lang="en-AU" sz="2000" b="0" i="0" u="none" strike="noStrike">
                        <a:solidFill>
                          <a:srgbClr val="000000"/>
                        </a:solidFill>
                        <a:effectLst/>
                        <a:latin typeface="Calibri" panose="020F0502020204030204" pitchFamily="34" charset="0"/>
                      </a:endParaRPr>
                    </a:p>
                  </a:txBody>
                  <a:tcPr marL="8209" marR="8209" marT="8209" marB="0" anchor="b"/>
                </a:tc>
                <a:tc>
                  <a:txBody>
                    <a:bodyPr/>
                    <a:lstStyle/>
                    <a:p>
                      <a:pPr algn="l" fontAlgn="b"/>
                      <a:r>
                        <a:rPr lang="en-AU" sz="2000" u="none" strike="noStrike" dirty="0" err="1">
                          <a:effectLst/>
                        </a:rPr>
                        <a:t>count_TEL</a:t>
                      </a:r>
                      <a:endParaRPr lang="en-AU" sz="2000" b="0" i="0" u="none" strike="noStrike" dirty="0">
                        <a:solidFill>
                          <a:srgbClr val="000000"/>
                        </a:solidFill>
                        <a:effectLst/>
                        <a:latin typeface="Calibri" panose="020F0502020204030204" pitchFamily="34" charset="0"/>
                      </a:endParaRPr>
                    </a:p>
                  </a:txBody>
                  <a:tcPr marL="8209" marR="8209" marT="8209" marB="0" anchor="b"/>
                </a:tc>
                <a:tc>
                  <a:txBody>
                    <a:bodyPr/>
                    <a:lstStyle/>
                    <a:p>
                      <a:pPr algn="l" fontAlgn="b"/>
                      <a:r>
                        <a:rPr lang="en-AU" sz="2000" u="none" strike="noStrike" dirty="0" err="1">
                          <a:effectLst/>
                        </a:rPr>
                        <a:t>p_value</a:t>
                      </a:r>
                      <a:endParaRPr lang="en-AU" sz="2000" b="0" i="0" u="none" strike="noStrike" dirty="0">
                        <a:solidFill>
                          <a:srgbClr val="000000"/>
                        </a:solidFill>
                        <a:effectLst/>
                        <a:latin typeface="Calibri" panose="020F0502020204030204" pitchFamily="34" charset="0"/>
                      </a:endParaRPr>
                    </a:p>
                  </a:txBody>
                  <a:tcPr marL="8209" marR="8209" marT="8209" marB="0" anchor="b"/>
                </a:tc>
                <a:extLst>
                  <a:ext uri="{0D108BD9-81ED-4DB2-BD59-A6C34878D82A}">
                    <a16:rowId xmlns:a16="http://schemas.microsoft.com/office/drawing/2014/main" val="4062157809"/>
                  </a:ext>
                </a:extLst>
              </a:tr>
              <a:tr h="217640">
                <a:tc>
                  <a:txBody>
                    <a:bodyPr/>
                    <a:lstStyle/>
                    <a:p>
                      <a:pPr algn="l" fontAlgn="b"/>
                      <a:r>
                        <a:rPr lang="en-AU" sz="1800" u="none" strike="noStrike" dirty="0">
                          <a:effectLst/>
                        </a:rPr>
                        <a:t>NUCKS1</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4</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0.029411765</a:t>
                      </a:r>
                      <a:endParaRPr lang="en-A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873217"/>
                  </a:ext>
                </a:extLst>
              </a:tr>
              <a:tr h="217640">
                <a:tc>
                  <a:txBody>
                    <a:bodyPr/>
                    <a:lstStyle/>
                    <a:p>
                      <a:pPr algn="l" fontAlgn="b"/>
                      <a:r>
                        <a:rPr lang="en-AU" sz="1800" u="none" strike="noStrike" dirty="0">
                          <a:effectLst/>
                        </a:rPr>
                        <a:t>PIK3R2</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4</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0.029411765</a:t>
                      </a:r>
                      <a:endParaRPr lang="en-A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1065247"/>
                  </a:ext>
                </a:extLst>
              </a:tr>
              <a:tr h="217640">
                <a:tc>
                  <a:txBody>
                    <a:bodyPr/>
                    <a:lstStyle/>
                    <a:p>
                      <a:pPr algn="l" fontAlgn="b"/>
                      <a:r>
                        <a:rPr lang="en-AU" sz="1800" u="none" strike="noStrike" dirty="0">
                          <a:effectLst/>
                        </a:rPr>
                        <a:t>POLR2J2</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4</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0.029411765</a:t>
                      </a:r>
                      <a:endParaRPr lang="en-A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7762947"/>
                  </a:ext>
                </a:extLst>
              </a:tr>
              <a:tr h="217640">
                <a:tc>
                  <a:txBody>
                    <a:bodyPr/>
                    <a:lstStyle/>
                    <a:p>
                      <a:pPr algn="l" fontAlgn="b"/>
                      <a:r>
                        <a:rPr lang="en-AU" sz="1800" u="none" strike="noStrike">
                          <a:effectLst/>
                        </a:rPr>
                        <a:t>UPK3BL1</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4</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0.029411765</a:t>
                      </a:r>
                      <a:endParaRPr lang="en-A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73215549"/>
                  </a:ext>
                </a:extLst>
              </a:tr>
              <a:tr h="217640">
                <a:tc>
                  <a:txBody>
                    <a:bodyPr/>
                    <a:lstStyle/>
                    <a:p>
                      <a:pPr algn="l" fontAlgn="b"/>
                      <a:r>
                        <a:rPr lang="en-AU" sz="1800" u="none" strike="noStrike" dirty="0">
                          <a:effectLst/>
                        </a:rPr>
                        <a:t>BMS1P20</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1</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5</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0.042986425</a:t>
                      </a:r>
                      <a:endParaRPr lang="en-A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7821840"/>
                  </a:ext>
                </a:extLst>
              </a:tr>
              <a:tr h="217640">
                <a:tc>
                  <a:txBody>
                    <a:bodyPr/>
                    <a:lstStyle/>
                    <a:p>
                      <a:pPr algn="l" fontAlgn="b"/>
                      <a:r>
                        <a:rPr lang="en-AU" sz="1800" u="none" strike="noStrike">
                          <a:effectLst/>
                        </a:rPr>
                        <a:t>NBPF20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1</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5</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0.042986425</a:t>
                      </a:r>
                      <a:endParaRPr lang="en-A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8625359"/>
                  </a:ext>
                </a:extLst>
              </a:tr>
              <a:tr h="217640">
                <a:tc>
                  <a:txBody>
                    <a:bodyPr/>
                    <a:lstStyle/>
                    <a:p>
                      <a:pPr algn="l" fontAlgn="b"/>
                      <a:r>
                        <a:rPr lang="en-AU" sz="1800" u="none" strike="noStrike" dirty="0">
                          <a:effectLst/>
                        </a:rPr>
                        <a:t>AMER2</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3</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0.082352941</a:t>
                      </a:r>
                      <a:endParaRPr lang="en-A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87261740"/>
                  </a:ext>
                </a:extLst>
              </a:tr>
              <a:tr h="217640">
                <a:tc>
                  <a:txBody>
                    <a:bodyPr/>
                    <a:lstStyle/>
                    <a:p>
                      <a:pPr algn="l" fontAlgn="b"/>
                      <a:r>
                        <a:rPr lang="en-AU" sz="1800" u="none" strike="noStrike">
                          <a:effectLst/>
                        </a:rPr>
                        <a:t>CHL1</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3</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0.082352941</a:t>
                      </a:r>
                      <a:endParaRPr lang="en-A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3915073"/>
                  </a:ext>
                </a:extLst>
              </a:tr>
              <a:tr h="217640">
                <a:tc>
                  <a:txBody>
                    <a:bodyPr/>
                    <a:lstStyle/>
                    <a:p>
                      <a:pPr algn="l" fontAlgn="b"/>
                      <a:r>
                        <a:rPr lang="en-AU" sz="1800" u="none" strike="noStrike">
                          <a:effectLst/>
                        </a:rPr>
                        <a:t>CSMD3</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3</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0.082352941</a:t>
                      </a:r>
                      <a:endParaRPr lang="en-A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7648108"/>
                  </a:ext>
                </a:extLst>
              </a:tr>
              <a:tr h="217640">
                <a:tc>
                  <a:txBody>
                    <a:bodyPr/>
                    <a:lstStyle/>
                    <a:p>
                      <a:pPr algn="l" fontAlgn="b"/>
                      <a:r>
                        <a:rPr lang="en-AU" sz="1800" u="none" strike="noStrike">
                          <a:effectLst/>
                        </a:rPr>
                        <a:t>GOLGA6L3</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3</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0.082352941</a:t>
                      </a:r>
                      <a:endParaRPr lang="en-A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5188770"/>
                  </a:ext>
                </a:extLst>
              </a:tr>
              <a:tr h="217640">
                <a:tc>
                  <a:txBody>
                    <a:bodyPr/>
                    <a:lstStyle/>
                    <a:p>
                      <a:pPr algn="l" fontAlgn="b"/>
                      <a:r>
                        <a:rPr lang="en-AU" sz="1800" u="none" strike="noStrike">
                          <a:effectLst/>
                        </a:rPr>
                        <a:t>KCNH5</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3</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0.082352941</a:t>
                      </a:r>
                      <a:endParaRPr lang="en-A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5548744"/>
                  </a:ext>
                </a:extLst>
              </a:tr>
              <a:tr h="217640">
                <a:tc>
                  <a:txBody>
                    <a:bodyPr/>
                    <a:lstStyle/>
                    <a:p>
                      <a:pPr algn="l" fontAlgn="b"/>
                      <a:r>
                        <a:rPr lang="en-AU" sz="1800" u="none" strike="noStrike">
                          <a:effectLst/>
                        </a:rPr>
                        <a:t>LINC01665</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3</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0.082352941</a:t>
                      </a:r>
                      <a:endParaRPr lang="en-A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0148275"/>
                  </a:ext>
                </a:extLst>
              </a:tr>
              <a:tr h="217640">
                <a:tc>
                  <a:txBody>
                    <a:bodyPr/>
                    <a:lstStyle/>
                    <a:p>
                      <a:pPr algn="l" fontAlgn="b"/>
                      <a:r>
                        <a:rPr lang="en-AU" sz="1800" u="none" strike="noStrike">
                          <a:effectLst/>
                        </a:rPr>
                        <a:t>LOC100132077</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3</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0.082352941</a:t>
                      </a:r>
                      <a:endParaRPr lang="en-A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7130085"/>
                  </a:ext>
                </a:extLst>
              </a:tr>
              <a:tr h="217640">
                <a:tc>
                  <a:txBody>
                    <a:bodyPr/>
                    <a:lstStyle/>
                    <a:p>
                      <a:pPr algn="l" fontAlgn="b"/>
                      <a:r>
                        <a:rPr lang="en-AU" sz="1800" u="none" strike="noStrike">
                          <a:effectLst/>
                        </a:rPr>
                        <a:t>LOC729683</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3</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0.082352941</a:t>
                      </a:r>
                      <a:endParaRPr lang="en-A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6001313"/>
                  </a:ext>
                </a:extLst>
              </a:tr>
              <a:tr h="217640">
                <a:tc>
                  <a:txBody>
                    <a:bodyPr/>
                    <a:lstStyle/>
                    <a:p>
                      <a:pPr algn="l" fontAlgn="b"/>
                      <a:r>
                        <a:rPr lang="en-AU" sz="1800" u="none" strike="noStrike">
                          <a:effectLst/>
                        </a:rPr>
                        <a:t>MYO9B</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3</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0.082352941</a:t>
                      </a:r>
                      <a:endParaRPr lang="en-A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7491805"/>
                  </a:ext>
                </a:extLst>
              </a:tr>
              <a:tr h="217640">
                <a:tc>
                  <a:txBody>
                    <a:bodyPr/>
                    <a:lstStyle/>
                    <a:p>
                      <a:pPr algn="l" fontAlgn="b"/>
                      <a:r>
                        <a:rPr lang="en-AU" sz="1800" u="none" strike="noStrike">
                          <a:effectLst/>
                        </a:rPr>
                        <a:t>ROCK1P1</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3</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0.082352941</a:t>
                      </a:r>
                      <a:endParaRPr lang="en-A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6943622"/>
                  </a:ext>
                </a:extLst>
              </a:tr>
              <a:tr h="217640">
                <a:tc>
                  <a:txBody>
                    <a:bodyPr/>
                    <a:lstStyle/>
                    <a:p>
                      <a:pPr algn="l" fontAlgn="b"/>
                      <a:r>
                        <a:rPr lang="en-AU" sz="1800" u="none" strike="noStrike">
                          <a:effectLst/>
                        </a:rPr>
                        <a:t>WHAMMP2</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3</a:t>
                      </a:r>
                      <a:endParaRPr lang="en-AU"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AU" sz="1800" u="none" strike="noStrike" dirty="0">
                          <a:effectLst/>
                        </a:rPr>
                        <a:t>0.082352941</a:t>
                      </a:r>
                      <a:endParaRPr lang="en-AU"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05153019"/>
                  </a:ext>
                </a:extLst>
              </a:tr>
            </a:tbl>
          </a:graphicData>
        </a:graphic>
      </p:graphicFrame>
    </p:spTree>
    <p:extLst>
      <p:ext uri="{BB962C8B-B14F-4D97-AF65-F5344CB8AC3E}">
        <p14:creationId xmlns:p14="http://schemas.microsoft.com/office/powerpoint/2010/main" val="102723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429E-496B-2147-986A-E2D6A3CFC952}"/>
              </a:ext>
            </a:extLst>
          </p:cNvPr>
          <p:cNvSpPr>
            <a:spLocks noGrp="1"/>
          </p:cNvSpPr>
          <p:nvPr>
            <p:ph type="title"/>
          </p:nvPr>
        </p:nvSpPr>
        <p:spPr>
          <a:xfrm>
            <a:off x="838200" y="365125"/>
            <a:ext cx="10515600" cy="557821"/>
          </a:xfrm>
        </p:spPr>
        <p:txBody>
          <a:bodyPr anchor="t">
            <a:normAutofit/>
          </a:bodyPr>
          <a:lstStyle/>
          <a:p>
            <a:r>
              <a:rPr lang="en-US" sz="1800" b="1" dirty="0"/>
              <a:t>3.3 Top signature for mutation combination </a:t>
            </a:r>
            <a:endParaRPr lang="en-AU" sz="1800" dirty="0"/>
          </a:p>
        </p:txBody>
      </p:sp>
      <p:pic>
        <p:nvPicPr>
          <p:cNvPr id="5" name="Picture 4">
            <a:extLst>
              <a:ext uri="{FF2B5EF4-FFF2-40B4-BE49-F238E27FC236}">
                <a16:creationId xmlns:a16="http://schemas.microsoft.com/office/drawing/2014/main" id="{5AFEB97D-F62B-6D46-BD94-77449AF2732C}"/>
              </a:ext>
            </a:extLst>
          </p:cNvPr>
          <p:cNvPicPr>
            <a:picLocks noChangeAspect="1"/>
          </p:cNvPicPr>
          <p:nvPr/>
        </p:nvPicPr>
        <p:blipFill>
          <a:blip r:embed="rId2"/>
          <a:stretch>
            <a:fillRect/>
          </a:stretch>
        </p:blipFill>
        <p:spPr>
          <a:xfrm>
            <a:off x="4365951" y="1434396"/>
            <a:ext cx="5791437" cy="3989207"/>
          </a:xfrm>
          <a:prstGeom prst="rect">
            <a:avLst/>
          </a:prstGeom>
        </p:spPr>
      </p:pic>
      <p:sp>
        <p:nvSpPr>
          <p:cNvPr id="6" name="TextBox 5">
            <a:extLst>
              <a:ext uri="{FF2B5EF4-FFF2-40B4-BE49-F238E27FC236}">
                <a16:creationId xmlns:a16="http://schemas.microsoft.com/office/drawing/2014/main" id="{93532308-E3AF-974E-B6FA-682BC2B890FF}"/>
              </a:ext>
            </a:extLst>
          </p:cNvPr>
          <p:cNvSpPr txBox="1"/>
          <p:nvPr/>
        </p:nvSpPr>
        <p:spPr>
          <a:xfrm>
            <a:off x="1111665" y="2247544"/>
            <a:ext cx="3982244" cy="369332"/>
          </a:xfrm>
          <a:prstGeom prst="rect">
            <a:avLst/>
          </a:prstGeom>
          <a:noFill/>
        </p:spPr>
        <p:txBody>
          <a:bodyPr wrap="none" rtlCol="0">
            <a:spAutoFit/>
          </a:bodyPr>
          <a:lstStyle/>
          <a:p>
            <a:r>
              <a:rPr lang="en-AU" dirty="0"/>
              <a:t>TCAM1P + TACC2 + LOC112267871 = ALT</a:t>
            </a:r>
          </a:p>
        </p:txBody>
      </p:sp>
    </p:spTree>
    <p:extLst>
      <p:ext uri="{BB962C8B-B14F-4D97-AF65-F5344CB8AC3E}">
        <p14:creationId xmlns:p14="http://schemas.microsoft.com/office/powerpoint/2010/main" val="72849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DC78B9-0D60-4925-BB2F-2C3A74137A6E}"/>
              </a:ext>
            </a:extLst>
          </p:cNvPr>
          <p:cNvSpPr/>
          <p:nvPr/>
        </p:nvSpPr>
        <p:spPr>
          <a:xfrm>
            <a:off x="257174" y="267385"/>
            <a:ext cx="5629275" cy="369332"/>
          </a:xfrm>
          <a:prstGeom prst="rect">
            <a:avLst/>
          </a:prstGeom>
        </p:spPr>
        <p:txBody>
          <a:bodyPr wrap="square">
            <a:spAutoFit/>
          </a:bodyPr>
          <a:lstStyle/>
          <a:p>
            <a:r>
              <a:rPr lang="en-US" b="1" dirty="0"/>
              <a:t>4. Loss of ATRX and 7q as significant features in ALT+ cells</a:t>
            </a:r>
          </a:p>
        </p:txBody>
      </p:sp>
      <p:grpSp>
        <p:nvGrpSpPr>
          <p:cNvPr id="25" name="Group 24">
            <a:extLst>
              <a:ext uri="{FF2B5EF4-FFF2-40B4-BE49-F238E27FC236}">
                <a16:creationId xmlns:a16="http://schemas.microsoft.com/office/drawing/2014/main" id="{2473963F-6F76-4725-9F97-2AAAE0FF8507}"/>
              </a:ext>
            </a:extLst>
          </p:cNvPr>
          <p:cNvGrpSpPr/>
          <p:nvPr/>
        </p:nvGrpSpPr>
        <p:grpSpPr>
          <a:xfrm>
            <a:off x="190500" y="714375"/>
            <a:ext cx="7156704" cy="5342862"/>
            <a:chOff x="190500" y="714375"/>
            <a:chExt cx="7156704" cy="5342862"/>
          </a:xfrm>
        </p:grpSpPr>
        <p:grpSp>
          <p:nvGrpSpPr>
            <p:cNvPr id="10" name="Group 9">
              <a:extLst>
                <a:ext uri="{FF2B5EF4-FFF2-40B4-BE49-F238E27FC236}">
                  <a16:creationId xmlns:a16="http://schemas.microsoft.com/office/drawing/2014/main" id="{9CFD84E7-A6E6-465D-844E-BBE8A16A5B70}"/>
                </a:ext>
              </a:extLst>
            </p:cNvPr>
            <p:cNvGrpSpPr/>
            <p:nvPr/>
          </p:nvGrpSpPr>
          <p:grpSpPr>
            <a:xfrm>
              <a:off x="430997" y="3754368"/>
              <a:ext cx="6512402" cy="1849358"/>
              <a:chOff x="230010" y="3484642"/>
              <a:chExt cx="6512402" cy="1849358"/>
            </a:xfrm>
          </p:grpSpPr>
          <p:pic>
            <p:nvPicPr>
              <p:cNvPr id="11" name="Picture 3" descr="image001">
                <a:extLst>
                  <a:ext uri="{FF2B5EF4-FFF2-40B4-BE49-F238E27FC236}">
                    <a16:creationId xmlns:a16="http://schemas.microsoft.com/office/drawing/2014/main" id="{5FEA359D-3E9F-47F3-ABA5-78D4C93337C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0010" y="3528127"/>
                <a:ext cx="3313290" cy="1786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image006">
                <a:extLst>
                  <a:ext uri="{FF2B5EF4-FFF2-40B4-BE49-F238E27FC236}">
                    <a16:creationId xmlns:a16="http://schemas.microsoft.com/office/drawing/2014/main" id="{BD63998F-936E-4A57-9481-4F89BE9D01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576639" y="3484642"/>
                <a:ext cx="3165773" cy="184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2" descr="image001">
              <a:extLst>
                <a:ext uri="{FF2B5EF4-FFF2-40B4-BE49-F238E27FC236}">
                  <a16:creationId xmlns:a16="http://schemas.microsoft.com/office/drawing/2014/main" id="{7310C918-B903-4DA0-BE09-AE7E9F1EF6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81" r="1945"/>
            <a:stretch/>
          </p:blipFill>
          <p:spPr bwMode="auto">
            <a:xfrm>
              <a:off x="495300" y="939436"/>
              <a:ext cx="6540701" cy="271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3CDAEBCF-E877-4963-941C-83844C40DBFA}"/>
                </a:ext>
              </a:extLst>
            </p:cNvPr>
            <p:cNvSpPr txBox="1"/>
            <p:nvPr/>
          </p:nvSpPr>
          <p:spPr>
            <a:xfrm>
              <a:off x="489204" y="5718683"/>
              <a:ext cx="6858000" cy="338554"/>
            </a:xfrm>
            <a:prstGeom prst="rect">
              <a:avLst/>
            </a:prstGeom>
            <a:noFill/>
          </p:spPr>
          <p:txBody>
            <a:bodyPr wrap="square" rtlCol="0">
              <a:spAutoFit/>
            </a:bodyPr>
            <a:lstStyle>
              <a:defPPr>
                <a:defRPr lang="en-US"/>
              </a:defPPr>
              <a:lvl1pPr>
                <a:defRPr sz="1400" b="1"/>
              </a:lvl1pPr>
            </a:lstStyle>
            <a:p>
              <a:r>
                <a:rPr lang="en-US" dirty="0"/>
                <a:t>Figure 3  Copy number analysis of JFCF-6 cell lines.</a:t>
              </a:r>
              <a:endParaRPr lang="en-AU" dirty="0"/>
            </a:p>
          </p:txBody>
        </p:sp>
        <p:sp>
          <p:nvSpPr>
            <p:cNvPr id="15" name="TextBox 14">
              <a:extLst>
                <a:ext uri="{FF2B5EF4-FFF2-40B4-BE49-F238E27FC236}">
                  <a16:creationId xmlns:a16="http://schemas.microsoft.com/office/drawing/2014/main" id="{F8F536D8-2B92-45E3-BBF4-2893A213B1FD}"/>
                </a:ext>
              </a:extLst>
            </p:cNvPr>
            <p:cNvSpPr txBox="1"/>
            <p:nvPr/>
          </p:nvSpPr>
          <p:spPr>
            <a:xfrm>
              <a:off x="237799" y="3781425"/>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3A53F2D-A151-43B6-B7EB-E354E720E7B0}"/>
                </a:ext>
              </a:extLst>
            </p:cNvPr>
            <p:cNvSpPr txBox="1"/>
            <p:nvPr/>
          </p:nvSpPr>
          <p:spPr>
            <a:xfrm>
              <a:off x="3647749" y="3810000"/>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091871E6-2A47-4848-98DC-7F927C745320}"/>
                </a:ext>
              </a:extLst>
            </p:cNvPr>
            <p:cNvGrpSpPr/>
            <p:nvPr/>
          </p:nvGrpSpPr>
          <p:grpSpPr>
            <a:xfrm>
              <a:off x="190500" y="1176337"/>
              <a:ext cx="428625" cy="2324101"/>
              <a:chOff x="0" y="766762"/>
              <a:chExt cx="428625" cy="2324101"/>
            </a:xfrm>
          </p:grpSpPr>
          <p:cxnSp>
            <p:nvCxnSpPr>
              <p:cNvPr id="18" name="Straight Connector 17">
                <a:extLst>
                  <a:ext uri="{FF2B5EF4-FFF2-40B4-BE49-F238E27FC236}">
                    <a16:creationId xmlns:a16="http://schemas.microsoft.com/office/drawing/2014/main" id="{8D2F08DB-39E4-4FA8-BAB8-5B352CA2C480}"/>
                  </a:ext>
                </a:extLst>
              </p:cNvPr>
              <p:cNvCxnSpPr>
                <a:cxnSpLocks/>
              </p:cNvCxnSpPr>
              <p:nvPr/>
            </p:nvCxnSpPr>
            <p:spPr>
              <a:xfrm>
                <a:off x="249237" y="766762"/>
                <a:ext cx="0" cy="1190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F2A4151-CD02-4167-9AAD-3F7EEC795859}"/>
                  </a:ext>
                </a:extLst>
              </p:cNvPr>
              <p:cNvCxnSpPr>
                <a:cxnSpLocks/>
              </p:cNvCxnSpPr>
              <p:nvPr/>
            </p:nvCxnSpPr>
            <p:spPr>
              <a:xfrm>
                <a:off x="254984" y="2024062"/>
                <a:ext cx="0" cy="1066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DC9E995-48FC-4277-929E-6C834B365C62}"/>
                  </a:ext>
                </a:extLst>
              </p:cNvPr>
              <p:cNvSpPr txBox="1"/>
              <p:nvPr/>
            </p:nvSpPr>
            <p:spPr>
              <a:xfrm rot="16200000">
                <a:off x="60424" y="1110648"/>
                <a:ext cx="307777" cy="428625"/>
              </a:xfrm>
              <a:prstGeom prst="rect">
                <a:avLst/>
              </a:prstGeom>
              <a:noFill/>
            </p:spPr>
            <p:txBody>
              <a:bodyPr vert="eaVert" wrap="square" rtlCol="0">
                <a:spAutoFit/>
              </a:bodyPr>
              <a:lstStyle/>
              <a:p>
                <a:r>
                  <a:rPr lang="en-US" sz="800" b="1" dirty="0"/>
                  <a:t>ALT</a:t>
                </a:r>
                <a:endParaRPr lang="en-AU" sz="800" b="1" dirty="0"/>
              </a:p>
            </p:txBody>
          </p:sp>
          <p:sp>
            <p:nvSpPr>
              <p:cNvPr id="21" name="TextBox 20">
                <a:extLst>
                  <a:ext uri="{FF2B5EF4-FFF2-40B4-BE49-F238E27FC236}">
                    <a16:creationId xmlns:a16="http://schemas.microsoft.com/office/drawing/2014/main" id="{5BD32698-C452-4C12-BB6E-38D0B36DF77F}"/>
                  </a:ext>
                </a:extLst>
              </p:cNvPr>
              <p:cNvSpPr txBox="1"/>
              <p:nvPr/>
            </p:nvSpPr>
            <p:spPr>
              <a:xfrm rot="16200000">
                <a:off x="60424" y="2239525"/>
                <a:ext cx="307777" cy="428625"/>
              </a:xfrm>
              <a:prstGeom prst="rect">
                <a:avLst/>
              </a:prstGeom>
              <a:noFill/>
            </p:spPr>
            <p:txBody>
              <a:bodyPr vert="eaVert" wrap="square" rtlCol="0">
                <a:spAutoFit/>
              </a:bodyPr>
              <a:lstStyle/>
              <a:p>
                <a:r>
                  <a:rPr lang="en-US" sz="800" b="1" dirty="0"/>
                  <a:t>TEL</a:t>
                </a:r>
                <a:endParaRPr lang="en-AU" sz="800" b="1" dirty="0"/>
              </a:p>
            </p:txBody>
          </p:sp>
        </p:grpSp>
        <p:sp>
          <p:nvSpPr>
            <p:cNvPr id="22" name="TextBox 21">
              <a:extLst>
                <a:ext uri="{FF2B5EF4-FFF2-40B4-BE49-F238E27FC236}">
                  <a16:creationId xmlns:a16="http://schemas.microsoft.com/office/drawing/2014/main" id="{957E5B50-34E6-476B-AB85-A37AB5A4D5E8}"/>
                </a:ext>
              </a:extLst>
            </p:cNvPr>
            <p:cNvSpPr txBox="1"/>
            <p:nvPr/>
          </p:nvSpPr>
          <p:spPr>
            <a:xfrm rot="16200000">
              <a:off x="335904" y="786557"/>
              <a:ext cx="307777" cy="598585"/>
            </a:xfrm>
            <a:prstGeom prst="rect">
              <a:avLst/>
            </a:prstGeom>
            <a:noFill/>
          </p:spPr>
          <p:txBody>
            <a:bodyPr vert="eaVert" wrap="square" rtlCol="0">
              <a:spAutoFit/>
            </a:bodyPr>
            <a:lstStyle/>
            <a:p>
              <a:r>
                <a:rPr lang="en-US" sz="800" b="1" dirty="0"/>
                <a:t>parental</a:t>
              </a:r>
              <a:endParaRPr lang="en-AU" sz="800" b="1" dirty="0"/>
            </a:p>
          </p:txBody>
        </p:sp>
        <p:sp>
          <p:nvSpPr>
            <p:cNvPr id="23" name="Rectangle 22">
              <a:extLst>
                <a:ext uri="{FF2B5EF4-FFF2-40B4-BE49-F238E27FC236}">
                  <a16:creationId xmlns:a16="http://schemas.microsoft.com/office/drawing/2014/main" id="{E51B6C2B-E1E0-44A1-A9D5-903C1D65BDA2}"/>
                </a:ext>
              </a:extLst>
            </p:cNvPr>
            <p:cNvSpPr/>
            <p:nvPr/>
          </p:nvSpPr>
          <p:spPr>
            <a:xfrm>
              <a:off x="3333750" y="962025"/>
              <a:ext cx="161925" cy="2590800"/>
            </a:xfrm>
            <a:prstGeom prst="rect">
              <a:avLst/>
            </a:prstGeom>
            <a:noFill/>
            <a:ln w="19050">
              <a:solidFill>
                <a:srgbClr val="85D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107EA0"/>
                </a:solidFill>
              </a:endParaRPr>
            </a:p>
          </p:txBody>
        </p:sp>
        <p:sp>
          <p:nvSpPr>
            <p:cNvPr id="24" name="TextBox 23">
              <a:extLst>
                <a:ext uri="{FF2B5EF4-FFF2-40B4-BE49-F238E27FC236}">
                  <a16:creationId xmlns:a16="http://schemas.microsoft.com/office/drawing/2014/main" id="{CC30C84C-1BF4-4B55-B0F3-5CF34D393CC6}"/>
                </a:ext>
              </a:extLst>
            </p:cNvPr>
            <p:cNvSpPr txBox="1"/>
            <p:nvPr/>
          </p:nvSpPr>
          <p:spPr>
            <a:xfrm>
              <a:off x="3086099" y="714375"/>
              <a:ext cx="1114425" cy="276999"/>
            </a:xfrm>
            <a:prstGeom prst="rect">
              <a:avLst/>
            </a:prstGeom>
            <a:noFill/>
          </p:spPr>
          <p:txBody>
            <a:bodyPr wrap="square" rtlCol="0">
              <a:spAutoFit/>
            </a:bodyPr>
            <a:lstStyle/>
            <a:p>
              <a:r>
                <a:rPr lang="en-US" sz="1200" b="1" dirty="0">
                  <a:solidFill>
                    <a:srgbClr val="107EA0"/>
                  </a:solidFill>
                </a:rPr>
                <a:t>7q loss</a:t>
              </a:r>
              <a:endParaRPr lang="en-AU" sz="1200" b="1" dirty="0">
                <a:solidFill>
                  <a:srgbClr val="107EA0"/>
                </a:solidFill>
              </a:endParaRPr>
            </a:p>
          </p:txBody>
        </p:sp>
      </p:grpSp>
    </p:spTree>
    <p:extLst>
      <p:ext uri="{BB962C8B-B14F-4D97-AF65-F5344CB8AC3E}">
        <p14:creationId xmlns:p14="http://schemas.microsoft.com/office/powerpoint/2010/main" val="178440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C12D7B-5FBA-4DE3-8D48-786EEF724C52}"/>
              </a:ext>
            </a:extLst>
          </p:cNvPr>
          <p:cNvSpPr/>
          <p:nvPr/>
        </p:nvSpPr>
        <p:spPr>
          <a:xfrm>
            <a:off x="133350" y="210235"/>
            <a:ext cx="10572750" cy="369332"/>
          </a:xfrm>
          <a:prstGeom prst="rect">
            <a:avLst/>
          </a:prstGeom>
        </p:spPr>
        <p:txBody>
          <a:bodyPr wrap="square">
            <a:spAutoFit/>
          </a:bodyPr>
          <a:lstStyle/>
          <a:p>
            <a:r>
              <a:rPr lang="en-US" b="1" dirty="0"/>
              <a:t>5. Positive associations of CNA on 7q,10q and 20q with gene expressions</a:t>
            </a:r>
          </a:p>
        </p:txBody>
      </p:sp>
      <p:pic>
        <p:nvPicPr>
          <p:cNvPr id="5" name="Picture 4" descr="A screenshot of a computer&#10;&#10;Description automatically generated">
            <a:extLst>
              <a:ext uri="{FF2B5EF4-FFF2-40B4-BE49-F238E27FC236}">
                <a16:creationId xmlns:a16="http://schemas.microsoft.com/office/drawing/2014/main" id="{17E8F2A6-0CDD-4CF8-883F-AA923C512D3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50000"/>
                    </a14:imgEffect>
                    <a14:imgEffect>
                      <a14:brightnessContrast contrast="20000"/>
                    </a14:imgEffect>
                  </a14:imgLayer>
                </a14:imgProps>
              </a:ext>
            </a:extLst>
          </a:blip>
          <a:srcRect t="4985"/>
          <a:stretch/>
        </p:blipFill>
        <p:spPr>
          <a:xfrm>
            <a:off x="309059" y="746882"/>
            <a:ext cx="7272841" cy="5524638"/>
          </a:xfrm>
          <a:prstGeom prst="rect">
            <a:avLst/>
          </a:prstGeom>
        </p:spPr>
      </p:pic>
      <p:sp>
        <p:nvSpPr>
          <p:cNvPr id="6" name="TextBox 5">
            <a:extLst>
              <a:ext uri="{FF2B5EF4-FFF2-40B4-BE49-F238E27FC236}">
                <a16:creationId xmlns:a16="http://schemas.microsoft.com/office/drawing/2014/main" id="{562D7ADB-2228-4281-BFF1-89B0BAD9F528}"/>
              </a:ext>
            </a:extLst>
          </p:cNvPr>
          <p:cNvSpPr txBox="1"/>
          <p:nvPr/>
        </p:nvSpPr>
        <p:spPr>
          <a:xfrm>
            <a:off x="94198" y="791827"/>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381D51BF-E767-46C9-97EC-BA6F4B778628}"/>
              </a:ext>
            </a:extLst>
          </p:cNvPr>
          <p:cNvGrpSpPr/>
          <p:nvPr/>
        </p:nvGrpSpPr>
        <p:grpSpPr>
          <a:xfrm>
            <a:off x="8052452" y="957777"/>
            <a:ext cx="2238993" cy="1683823"/>
            <a:chOff x="430395" y="6144768"/>
            <a:chExt cx="2466957" cy="1717430"/>
          </a:xfrm>
        </p:grpSpPr>
        <p:pic>
          <p:nvPicPr>
            <p:cNvPr id="8" name="Picture 7">
              <a:extLst>
                <a:ext uri="{FF2B5EF4-FFF2-40B4-BE49-F238E27FC236}">
                  <a16:creationId xmlns:a16="http://schemas.microsoft.com/office/drawing/2014/main" id="{A38269EF-BA8F-4B3A-AAD0-E645041871E6}"/>
                </a:ext>
              </a:extLst>
            </p:cNvPr>
            <p:cNvPicPr>
              <a:picLocks noChangeAspect="1"/>
            </p:cNvPicPr>
            <p:nvPr/>
          </p:nvPicPr>
          <p:blipFill>
            <a:blip r:embed="rId5"/>
            <a:stretch>
              <a:fillRect/>
            </a:stretch>
          </p:blipFill>
          <p:spPr>
            <a:xfrm>
              <a:off x="756345" y="6347533"/>
              <a:ext cx="2141007" cy="1514665"/>
            </a:xfrm>
            <a:prstGeom prst="rect">
              <a:avLst/>
            </a:prstGeom>
          </p:spPr>
        </p:pic>
        <p:sp>
          <p:nvSpPr>
            <p:cNvPr id="9" name="TextBox 8">
              <a:extLst>
                <a:ext uri="{FF2B5EF4-FFF2-40B4-BE49-F238E27FC236}">
                  <a16:creationId xmlns:a16="http://schemas.microsoft.com/office/drawing/2014/main" id="{68552CAE-47E0-45D7-91CD-01DB4FF309A8}"/>
                </a:ext>
              </a:extLst>
            </p:cNvPr>
            <p:cNvSpPr txBox="1"/>
            <p:nvPr/>
          </p:nvSpPr>
          <p:spPr>
            <a:xfrm>
              <a:off x="430395" y="6144768"/>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6781A455-47CD-443B-84F4-2112A59E0E81}"/>
              </a:ext>
            </a:extLst>
          </p:cNvPr>
          <p:cNvGrpSpPr/>
          <p:nvPr/>
        </p:nvGrpSpPr>
        <p:grpSpPr>
          <a:xfrm>
            <a:off x="7954955" y="3208348"/>
            <a:ext cx="3532456" cy="2779436"/>
            <a:chOff x="2920846" y="5648775"/>
            <a:chExt cx="3532456" cy="2779436"/>
          </a:xfrm>
        </p:grpSpPr>
        <p:sp>
          <p:nvSpPr>
            <p:cNvPr id="11" name="TextBox 10">
              <a:extLst>
                <a:ext uri="{FF2B5EF4-FFF2-40B4-BE49-F238E27FC236}">
                  <a16:creationId xmlns:a16="http://schemas.microsoft.com/office/drawing/2014/main" id="{A9CF3EA5-74AF-4F1B-974B-4C623C62BA26}"/>
                </a:ext>
              </a:extLst>
            </p:cNvPr>
            <p:cNvSpPr txBox="1"/>
            <p:nvPr/>
          </p:nvSpPr>
          <p:spPr>
            <a:xfrm>
              <a:off x="3034055" y="5701430"/>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1447DB04-1FF4-4C29-9625-3F63CC7EA183}"/>
                </a:ext>
              </a:extLst>
            </p:cNvPr>
            <p:cNvGrpSpPr/>
            <p:nvPr/>
          </p:nvGrpSpPr>
          <p:grpSpPr>
            <a:xfrm>
              <a:off x="2920846" y="5648775"/>
              <a:ext cx="3532456" cy="2779436"/>
              <a:chOff x="2920846" y="5523515"/>
              <a:chExt cx="3532456" cy="2779436"/>
            </a:xfrm>
          </p:grpSpPr>
          <p:sp>
            <p:nvSpPr>
              <p:cNvPr id="13" name="TextBox 12">
                <a:extLst>
                  <a:ext uri="{FF2B5EF4-FFF2-40B4-BE49-F238E27FC236}">
                    <a16:creationId xmlns:a16="http://schemas.microsoft.com/office/drawing/2014/main" id="{480435E9-5EBE-4DA2-A52A-C915FA071C12}"/>
                  </a:ext>
                </a:extLst>
              </p:cNvPr>
              <p:cNvSpPr txBox="1"/>
              <p:nvPr/>
            </p:nvSpPr>
            <p:spPr>
              <a:xfrm>
                <a:off x="4335872" y="5523515"/>
                <a:ext cx="1199295" cy="276999"/>
              </a:xfrm>
              <a:prstGeom prst="rect">
                <a:avLst/>
              </a:prstGeom>
              <a:solidFill>
                <a:schemeClr val="bg1"/>
              </a:solidFill>
            </p:spPr>
            <p:txBody>
              <a:bodyPr wrap="square" rtlCol="0">
                <a:spAutoFit/>
              </a:bodyPr>
              <a:lstStyle/>
              <a:p>
                <a:r>
                  <a:rPr lang="en-US" sz="1200" b="1" dirty="0"/>
                  <a:t>RNA vs protein</a:t>
                </a:r>
                <a:endParaRPr lang="en-AU" sz="1200" b="1" dirty="0"/>
              </a:p>
            </p:txBody>
          </p:sp>
          <p:sp>
            <p:nvSpPr>
              <p:cNvPr id="14" name="TextBox 13">
                <a:extLst>
                  <a:ext uri="{FF2B5EF4-FFF2-40B4-BE49-F238E27FC236}">
                    <a16:creationId xmlns:a16="http://schemas.microsoft.com/office/drawing/2014/main" id="{831CB82B-5A3C-4092-BCEA-810C44CE32CB}"/>
                  </a:ext>
                </a:extLst>
              </p:cNvPr>
              <p:cNvSpPr txBox="1"/>
              <p:nvPr/>
            </p:nvSpPr>
            <p:spPr>
              <a:xfrm rot="16200000">
                <a:off x="2253131" y="6707849"/>
                <a:ext cx="1597040" cy="261610"/>
              </a:xfrm>
              <a:prstGeom prst="rect">
                <a:avLst/>
              </a:prstGeom>
              <a:noFill/>
            </p:spPr>
            <p:txBody>
              <a:bodyPr wrap="square" rtlCol="0">
                <a:spAutoFit/>
              </a:bodyPr>
              <a:lstStyle/>
              <a:p>
                <a:r>
                  <a:rPr lang="en-US" sz="1100" dirty="0"/>
                  <a:t>RNA_log2(FC ALT vs TEL)</a:t>
                </a:r>
                <a:endParaRPr lang="en-AU" sz="1100" dirty="0"/>
              </a:p>
            </p:txBody>
          </p:sp>
          <p:sp>
            <p:nvSpPr>
              <p:cNvPr id="15" name="TextBox 14">
                <a:extLst>
                  <a:ext uri="{FF2B5EF4-FFF2-40B4-BE49-F238E27FC236}">
                    <a16:creationId xmlns:a16="http://schemas.microsoft.com/office/drawing/2014/main" id="{2958656E-6312-4490-90D0-CE58CC90C8CA}"/>
                  </a:ext>
                </a:extLst>
              </p:cNvPr>
              <p:cNvSpPr txBox="1"/>
              <p:nvPr/>
            </p:nvSpPr>
            <p:spPr>
              <a:xfrm>
                <a:off x="4073061" y="8041341"/>
                <a:ext cx="2077217" cy="261610"/>
              </a:xfrm>
              <a:prstGeom prst="rect">
                <a:avLst/>
              </a:prstGeom>
              <a:noFill/>
            </p:spPr>
            <p:txBody>
              <a:bodyPr wrap="square" rtlCol="0">
                <a:spAutoFit/>
              </a:bodyPr>
              <a:lstStyle/>
              <a:p>
                <a:r>
                  <a:rPr lang="en-US" sz="1100" dirty="0"/>
                  <a:t>Protein_log2(FC ALT vs TEL)</a:t>
                </a:r>
                <a:endParaRPr lang="en-AU" sz="1100" dirty="0"/>
              </a:p>
            </p:txBody>
          </p:sp>
          <p:pic>
            <p:nvPicPr>
              <p:cNvPr id="16" name="Picture 15">
                <a:extLst>
                  <a:ext uri="{FF2B5EF4-FFF2-40B4-BE49-F238E27FC236}">
                    <a16:creationId xmlns:a16="http://schemas.microsoft.com/office/drawing/2014/main" id="{48314F3C-255B-407E-9425-22FC85B165BC}"/>
                  </a:ext>
                </a:extLst>
              </p:cNvPr>
              <p:cNvPicPr>
                <a:picLocks noChangeAspect="1"/>
              </p:cNvPicPr>
              <p:nvPr/>
            </p:nvPicPr>
            <p:blipFill>
              <a:blip r:embed="rId6"/>
              <a:stretch>
                <a:fillRect/>
              </a:stretch>
            </p:blipFill>
            <p:spPr>
              <a:xfrm>
                <a:off x="3251695" y="5761972"/>
                <a:ext cx="3201607" cy="2317316"/>
              </a:xfrm>
              <a:prstGeom prst="rect">
                <a:avLst/>
              </a:prstGeom>
            </p:spPr>
          </p:pic>
        </p:grpSp>
      </p:grpSp>
    </p:spTree>
    <p:extLst>
      <p:ext uri="{BB962C8B-B14F-4D97-AF65-F5344CB8AC3E}">
        <p14:creationId xmlns:p14="http://schemas.microsoft.com/office/powerpoint/2010/main" val="2423190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1630</TotalTime>
  <Words>1562</Words>
  <Application>Microsoft Macintosh PowerPoint</Application>
  <PresentationFormat>Widescreen</PresentationFormat>
  <Paragraphs>283</Paragraphs>
  <Slides>17</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Office Theme</vt:lpstr>
      <vt:lpstr>Prism 8</vt:lpstr>
      <vt:lpstr>PowerPoint Presentation</vt:lpstr>
      <vt:lpstr>PowerPoint Presentation</vt:lpstr>
      <vt:lpstr>PowerPoint Presentation</vt:lpstr>
      <vt:lpstr>PowerPoint Presentation</vt:lpstr>
      <vt:lpstr>PowerPoint Presentation</vt:lpstr>
      <vt:lpstr>PowerPoint Presentation</vt:lpstr>
      <vt:lpstr>3.3 Top signature for mutation combination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Yangxiu Wu</dc:creator>
  <cp:lastModifiedBy>Simon Cai</cp:lastModifiedBy>
  <cp:revision>28</cp:revision>
  <dcterms:created xsi:type="dcterms:W3CDTF">2020-07-22T00:17:49Z</dcterms:created>
  <dcterms:modified xsi:type="dcterms:W3CDTF">2020-07-30T04:52:48Z</dcterms:modified>
</cp:coreProperties>
</file>